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360" r:id="rId10"/>
    <p:sldId id="314" r:id="rId11"/>
    <p:sldId id="266" r:id="rId12"/>
    <p:sldId id="264" r:id="rId13"/>
    <p:sldId id="315" r:id="rId14"/>
    <p:sldId id="352" r:id="rId15"/>
    <p:sldId id="353" r:id="rId16"/>
    <p:sldId id="354" r:id="rId17"/>
    <p:sldId id="350" r:id="rId18"/>
    <p:sldId id="355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357" r:id="rId29"/>
    <p:sldId id="286" r:id="rId30"/>
    <p:sldId id="284" r:id="rId31"/>
    <p:sldId id="287" r:id="rId32"/>
    <p:sldId id="288" r:id="rId33"/>
    <p:sldId id="289" r:id="rId34"/>
    <p:sldId id="291" r:id="rId35"/>
    <p:sldId id="351" r:id="rId36"/>
    <p:sldId id="356" r:id="rId37"/>
    <p:sldId id="293" r:id="rId38"/>
    <p:sldId id="295" r:id="rId39"/>
    <p:sldId id="296" r:id="rId40"/>
    <p:sldId id="358" r:id="rId41"/>
    <p:sldId id="363" r:id="rId42"/>
    <p:sldId id="368" r:id="rId43"/>
    <p:sldId id="364" r:id="rId44"/>
    <p:sldId id="318" r:id="rId45"/>
    <p:sldId id="369" r:id="rId46"/>
    <p:sldId id="320" r:id="rId47"/>
    <p:sldId id="370" r:id="rId48"/>
    <p:sldId id="371" r:id="rId49"/>
    <p:sldId id="378" r:id="rId50"/>
    <p:sldId id="373" r:id="rId51"/>
    <p:sldId id="381" r:id="rId52"/>
    <p:sldId id="382" r:id="rId53"/>
    <p:sldId id="324" r:id="rId54"/>
    <p:sldId id="327" r:id="rId55"/>
    <p:sldId id="312" r:id="rId56"/>
    <p:sldId id="328" r:id="rId57"/>
    <p:sldId id="343" r:id="rId58"/>
    <p:sldId id="330" r:id="rId59"/>
    <p:sldId id="374" r:id="rId60"/>
    <p:sldId id="334" r:id="rId61"/>
    <p:sldId id="335" r:id="rId62"/>
    <p:sldId id="359" r:id="rId63"/>
    <p:sldId id="337" r:id="rId64"/>
    <p:sldId id="338" r:id="rId65"/>
    <p:sldId id="340" r:id="rId66"/>
    <p:sldId id="345" r:id="rId67"/>
    <p:sldId id="346" r:id="rId68"/>
    <p:sldId id="375" r:id="rId69"/>
    <p:sldId id="366" r:id="rId70"/>
    <p:sldId id="376" r:id="rId7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33"/>
    <a:srgbClr val="CCFFCC"/>
    <a:srgbClr val="0000FF"/>
    <a:srgbClr val="FFFFCC"/>
    <a:srgbClr val="99CC00"/>
    <a:srgbClr val="FFCCCC"/>
    <a:srgbClr val="D8A8BA"/>
    <a:srgbClr val="CC0000"/>
    <a:srgbClr val="CCECFF"/>
    <a:srgbClr val="99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9FBE-4628-499A-8F8D-43929B687F6D}" type="datetimeFigureOut">
              <a:rPr lang="ko-KR" altLang="en-US" smtClean="0"/>
              <a:pPr/>
              <a:t>2013-05-01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FAFAB-7332-447B-BE06-7DCA5FB472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9FBE-4628-499A-8F8D-43929B687F6D}" type="datetimeFigureOut">
              <a:rPr lang="ko-KR" altLang="en-US" smtClean="0"/>
              <a:pPr/>
              <a:t>2013-05-01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FAFAB-7332-447B-BE06-7DCA5FB472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9FBE-4628-499A-8F8D-43929B687F6D}" type="datetimeFigureOut">
              <a:rPr lang="ko-KR" altLang="en-US" smtClean="0"/>
              <a:pPr/>
              <a:t>2013-05-01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FAFAB-7332-447B-BE06-7DCA5FB472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9FBE-4628-499A-8F8D-43929B687F6D}" type="datetimeFigureOut">
              <a:rPr lang="ko-KR" altLang="en-US" smtClean="0"/>
              <a:pPr/>
              <a:t>2013-05-01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FAFAB-7332-447B-BE06-7DCA5FB472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9FBE-4628-499A-8F8D-43929B687F6D}" type="datetimeFigureOut">
              <a:rPr lang="ko-KR" altLang="en-US" smtClean="0"/>
              <a:pPr/>
              <a:t>2013-05-01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FAFAB-7332-447B-BE06-7DCA5FB472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9FBE-4628-499A-8F8D-43929B687F6D}" type="datetimeFigureOut">
              <a:rPr lang="ko-KR" altLang="en-US" smtClean="0"/>
              <a:pPr/>
              <a:t>2013-05-01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FAFAB-7332-447B-BE06-7DCA5FB472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9FBE-4628-499A-8F8D-43929B687F6D}" type="datetimeFigureOut">
              <a:rPr lang="ko-KR" altLang="en-US" smtClean="0"/>
              <a:pPr/>
              <a:t>2013-05-01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FAFAB-7332-447B-BE06-7DCA5FB472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9FBE-4628-499A-8F8D-43929B687F6D}" type="datetimeFigureOut">
              <a:rPr lang="ko-KR" altLang="en-US" smtClean="0"/>
              <a:pPr/>
              <a:t>2013-05-01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FAFAB-7332-447B-BE06-7DCA5FB472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9FBE-4628-499A-8F8D-43929B687F6D}" type="datetimeFigureOut">
              <a:rPr lang="ko-KR" altLang="en-US" smtClean="0"/>
              <a:pPr/>
              <a:t>2013-05-01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FAFAB-7332-447B-BE06-7DCA5FB472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9FBE-4628-499A-8F8D-43929B687F6D}" type="datetimeFigureOut">
              <a:rPr lang="ko-KR" altLang="en-US" smtClean="0"/>
              <a:pPr/>
              <a:t>2013-05-01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FAFAB-7332-447B-BE06-7DCA5FB472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9FBE-4628-499A-8F8D-43929B687F6D}" type="datetimeFigureOut">
              <a:rPr lang="ko-KR" altLang="en-US" smtClean="0"/>
              <a:pPr/>
              <a:t>2013-05-01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FAFAB-7332-447B-BE06-7DCA5FB472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19FBE-4628-499A-8F8D-43929B687F6D}" type="datetimeFigureOut">
              <a:rPr lang="ko-KR" altLang="en-US" smtClean="0"/>
              <a:pPr/>
              <a:t>2013-05-01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FAFAB-7332-447B-BE06-7DCA5FB472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2" descr="레이저402 로고2 co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75" y="2643188"/>
            <a:ext cx="5329238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2357438" y="4214813"/>
            <a:ext cx="4572000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2">
              <a:srgbClr val="808080">
                <a:alpha val="50000"/>
              </a:srgbClr>
            </a:prstShdw>
          </a:effectLst>
        </p:spPr>
        <p:txBody>
          <a:bodyPr>
            <a:spAutoFit/>
          </a:bodyPr>
          <a:lstStyle/>
          <a:p>
            <a:pPr algn="ctr" eaLnBrk="0" latinLnBrk="0" hangingPunct="0">
              <a:defRPr/>
            </a:pPr>
            <a:endParaRPr kumimoji="0" lang="ko-KR" altLang="en-US" sz="2000" dirty="0"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defRPr/>
            </a:pPr>
            <a:r>
              <a:rPr kumimoji="0" lang="en-US" altLang="ko-K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2 0 1 </a:t>
            </a:r>
            <a:r>
              <a:rPr kumimoji="0" lang="en-US" altLang="ko-K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3</a:t>
            </a:r>
            <a:endParaRPr kumimoji="0" lang="ko-KR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102" name="직사각형 6"/>
          <p:cNvSpPr>
            <a:spLocks noChangeArrowheads="1"/>
          </p:cNvSpPr>
          <p:nvPr/>
        </p:nvSpPr>
        <p:spPr bwMode="auto">
          <a:xfrm>
            <a:off x="285750" y="214313"/>
            <a:ext cx="871540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o-KR" altLang="en-US" dirty="0"/>
              <a:t>본 자료는 </a:t>
            </a:r>
            <a:r>
              <a:rPr lang="ko-KR" altLang="en-US" dirty="0" err="1"/>
              <a:t>하이리빙</a:t>
            </a:r>
            <a:r>
              <a:rPr lang="ko-KR" altLang="en-US" dirty="0"/>
              <a:t> 사업자를 위한 순수한 개인 교육 자료입니다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r>
              <a:rPr lang="ko-KR" altLang="en-US" dirty="0" smtClean="0"/>
              <a:t>임의로 </a:t>
            </a:r>
            <a:r>
              <a:rPr lang="ko-KR" altLang="en-US" dirty="0"/>
              <a:t>편집할 수 없으며</a:t>
            </a:r>
            <a:r>
              <a:rPr lang="en-US" altLang="ko-KR" dirty="0"/>
              <a:t>, </a:t>
            </a:r>
            <a:r>
              <a:rPr lang="ko-KR" altLang="en-US" dirty="0"/>
              <a:t>광고 에 사용할 수 없으며 인쇄</a:t>
            </a:r>
            <a:r>
              <a:rPr lang="en-US" altLang="ko-KR" dirty="0"/>
              <a:t>, </a:t>
            </a:r>
            <a:r>
              <a:rPr lang="ko-KR" altLang="en-US" dirty="0"/>
              <a:t>출판 등을 금지합니다</a:t>
            </a:r>
            <a:r>
              <a:rPr lang="en-US" altLang="ko-KR" dirty="0"/>
              <a:t>. </a:t>
            </a:r>
            <a:r>
              <a:rPr lang="ko-KR" altLang="en-US" dirty="0"/>
              <a:t>제</a:t>
            </a:r>
            <a:r>
              <a:rPr lang="en-US" altLang="ko-KR" dirty="0"/>
              <a:t>3</a:t>
            </a:r>
            <a:r>
              <a:rPr lang="ko-KR" altLang="en-US" dirty="0"/>
              <a:t>자에게 </a:t>
            </a:r>
            <a:r>
              <a:rPr lang="ko-KR" altLang="en-US" dirty="0" err="1"/>
              <a:t>이메일등으로</a:t>
            </a:r>
            <a:r>
              <a:rPr lang="ko-KR" altLang="en-US" dirty="0"/>
              <a:t> 재전송 할 수 없으며</a:t>
            </a:r>
            <a:r>
              <a:rPr lang="en-US" altLang="ko-KR" dirty="0"/>
              <a:t>, </a:t>
            </a:r>
            <a:r>
              <a:rPr lang="ko-KR" altLang="en-US" dirty="0"/>
              <a:t>개인 </a:t>
            </a:r>
            <a:r>
              <a:rPr lang="ko-KR" altLang="en-US" dirty="0" err="1"/>
              <a:t>블로그</a:t>
            </a:r>
            <a:r>
              <a:rPr lang="en-US" altLang="ko-KR" dirty="0"/>
              <a:t>, </a:t>
            </a:r>
            <a:r>
              <a:rPr lang="ko-KR" altLang="en-US" dirty="0"/>
              <a:t>인터넷카페</a:t>
            </a:r>
            <a:r>
              <a:rPr lang="en-US" altLang="ko-KR" dirty="0"/>
              <a:t>, </a:t>
            </a:r>
            <a:r>
              <a:rPr lang="ko-KR" altLang="en-US" dirty="0"/>
              <a:t>쇼핑몰</a:t>
            </a:r>
            <a:r>
              <a:rPr lang="en-US" altLang="ko-KR" dirty="0"/>
              <a:t>, </a:t>
            </a:r>
            <a:endParaRPr lang="en-US" altLang="ko-KR" dirty="0" smtClean="0"/>
          </a:p>
          <a:p>
            <a:r>
              <a:rPr lang="ko-KR" altLang="en-US" dirty="0" smtClean="0"/>
              <a:t>홈페이지</a:t>
            </a:r>
            <a:r>
              <a:rPr lang="en-US" altLang="ko-KR" dirty="0" smtClean="0"/>
              <a:t>,</a:t>
            </a:r>
            <a:r>
              <a:rPr lang="ko-KR" altLang="en-US" dirty="0" err="1" smtClean="0"/>
              <a:t>싸이월드등</a:t>
            </a:r>
            <a:r>
              <a:rPr lang="ko-KR" altLang="en-US" dirty="0" smtClean="0"/>
              <a:t> </a:t>
            </a:r>
            <a:r>
              <a:rPr lang="ko-KR" altLang="en-US" dirty="0"/>
              <a:t>어떠한 인터넷 </a:t>
            </a:r>
            <a:r>
              <a:rPr lang="ko-KR" altLang="en-US" dirty="0" smtClean="0"/>
              <a:t>공간에도 노출이 </a:t>
            </a:r>
            <a:r>
              <a:rPr lang="ko-KR" altLang="en-US" dirty="0"/>
              <a:t>되어서 안되며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ko-KR" altLang="en-US" dirty="0" smtClean="0"/>
              <a:t>문제 발생시 </a:t>
            </a:r>
            <a:endParaRPr lang="en-US" altLang="ko-KR" dirty="0"/>
          </a:p>
          <a:p>
            <a:r>
              <a:rPr lang="ko-KR" altLang="en-US" dirty="0"/>
              <a:t>모든 </a:t>
            </a:r>
            <a:r>
              <a:rPr lang="ko-KR" altLang="en-US" dirty="0" smtClean="0"/>
              <a:t>민</a:t>
            </a:r>
            <a:r>
              <a:rPr lang="en-US" altLang="ko-KR" dirty="0" smtClean="0"/>
              <a:t>.</a:t>
            </a:r>
            <a:r>
              <a:rPr lang="ko-KR" altLang="en-US" dirty="0" smtClean="0"/>
              <a:t>형사상의 </a:t>
            </a:r>
            <a:r>
              <a:rPr lang="ko-KR" altLang="en-US" dirty="0"/>
              <a:t>책임은 </a:t>
            </a:r>
            <a:r>
              <a:rPr lang="ko-KR" altLang="en-US" dirty="0" smtClean="0"/>
              <a:t>자료를 </a:t>
            </a:r>
            <a:r>
              <a:rPr lang="ko-KR" altLang="en-US" dirty="0"/>
              <a:t>수령 받은 회원에게 있음을  알려드립니다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본 저작물에 대한 저작권 </a:t>
            </a:r>
            <a:r>
              <a:rPr lang="ko-KR" altLang="en-US" dirty="0" err="1" smtClean="0"/>
              <a:t>위반시</a:t>
            </a:r>
            <a:r>
              <a:rPr lang="ko-KR" altLang="en-US" dirty="0" smtClean="0"/>
              <a:t> </a:t>
            </a:r>
            <a:r>
              <a:rPr lang="en-US" altLang="ko-KR" dirty="0" smtClean="0"/>
              <a:t>2,000</a:t>
            </a:r>
            <a:r>
              <a:rPr lang="ko-KR" altLang="en-US" dirty="0" smtClean="0"/>
              <a:t>만원 이하의 벌금형에 처해집니다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b="1" dirty="0" smtClean="0">
                <a:solidFill>
                  <a:srgbClr val="FF0000"/>
                </a:solidFill>
              </a:rPr>
              <a:t>본 </a:t>
            </a:r>
            <a:r>
              <a:rPr lang="ko-KR" altLang="en-US" b="1" dirty="0">
                <a:solidFill>
                  <a:srgbClr val="FF0000"/>
                </a:solidFill>
              </a:rPr>
              <a:t>자료에 대한 저작권 위반 소송은 </a:t>
            </a:r>
            <a:r>
              <a:rPr lang="ko-KR" altLang="en-US" b="1" dirty="0" err="1">
                <a:solidFill>
                  <a:srgbClr val="FF0000"/>
                </a:solidFill>
              </a:rPr>
              <a:t>링컨로펌</a:t>
            </a:r>
            <a:r>
              <a:rPr lang="ko-KR" altLang="en-US" b="1" dirty="0">
                <a:solidFill>
                  <a:srgbClr val="FF0000"/>
                </a:solidFill>
              </a:rPr>
              <a:t> 안태훈 변호사에게 위임했습니다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357158" y="1285860"/>
            <a:ext cx="8358246" cy="1285884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환자들을 만족시킬 </a:t>
            </a:r>
            <a:r>
              <a:rPr lang="ko-KR" altLang="en-US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치료 방법이 없다</a:t>
            </a:r>
            <a:r>
              <a:rPr lang="en-US" altLang="ko-KR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!!</a:t>
            </a:r>
            <a:endParaRPr lang="ko-KR" altLang="en-US" sz="3600" b="1" i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428596" y="3429000"/>
            <a:ext cx="8358246" cy="185738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en-US" altLang="ko-K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700 </a:t>
            </a:r>
            <a:r>
              <a:rPr lang="ko-KR" altLang="en-US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만명의</a:t>
            </a: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 관절염 환자들은 </a:t>
            </a:r>
            <a:endParaRPr lang="en-US" altLang="ko-KR" sz="3600" b="1" dirty="0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defRPr/>
            </a:pPr>
            <a:endParaRPr lang="en-US" altLang="ko-KR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defRPr/>
            </a:pP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기다리고 있다</a:t>
            </a:r>
            <a:r>
              <a:rPr lang="en-US" altLang="ko-K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1571625" y="928688"/>
            <a:ext cx="607218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4800" dirty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700</a:t>
            </a:r>
            <a:r>
              <a:rPr lang="ko-KR" altLang="en-US" sz="4800" dirty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만 환자의</a:t>
            </a:r>
            <a:r>
              <a:rPr lang="ko-KR" altLang="en-US" dirty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4800" dirty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희망</a:t>
            </a:r>
            <a:r>
              <a:rPr lang="en-US" altLang="ko-KR" sz="4800" dirty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!</a:t>
            </a:r>
            <a:endParaRPr lang="ko-KR" altLang="en-US" sz="4800" dirty="0">
              <a:solidFill>
                <a:srgbClr val="C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7" name="Picture 12" descr="레이저402 로고2 co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3786190"/>
            <a:ext cx="4929222" cy="125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428596" y="2000240"/>
            <a:ext cx="8215312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4400" dirty="0">
                <a:latin typeface="HY견고딕" pitchFamily="18" charset="-127"/>
                <a:ea typeface="HY견고딕" pitchFamily="18" charset="-127"/>
              </a:rPr>
              <a:t>국내 최초 </a:t>
            </a:r>
            <a:r>
              <a:rPr lang="ko-KR" altLang="en-US" sz="4400" dirty="0" err="1">
                <a:latin typeface="HY견고딕" pitchFamily="18" charset="-127"/>
                <a:ea typeface="HY견고딕" pitchFamily="18" charset="-127"/>
              </a:rPr>
              <a:t>저출력</a:t>
            </a:r>
            <a:r>
              <a:rPr lang="ko-KR" altLang="en-US" sz="4400" dirty="0">
                <a:latin typeface="HY견고딕" pitchFamily="18" charset="-127"/>
                <a:ea typeface="HY견고딕" pitchFamily="18" charset="-127"/>
              </a:rPr>
              <a:t> 레이저사용</a:t>
            </a:r>
            <a:endParaRPr lang="en-US" altLang="ko-KR" sz="4400" dirty="0">
              <a:latin typeface="HY견고딕" pitchFamily="18" charset="-127"/>
              <a:ea typeface="HY견고딕" pitchFamily="18" charset="-127"/>
            </a:endParaRPr>
          </a:p>
          <a:p>
            <a:pPr algn="ctr"/>
            <a:r>
              <a:rPr lang="ko-KR" altLang="en-US" sz="4400" dirty="0">
                <a:latin typeface="HY견고딕" pitchFamily="18" charset="-127"/>
                <a:ea typeface="HY견고딕" pitchFamily="18" charset="-127"/>
              </a:rPr>
              <a:t>   </a:t>
            </a:r>
            <a:r>
              <a:rPr lang="ko-KR" altLang="en-US" sz="44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퇴행성 관절염 치료기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1643042" y="714356"/>
            <a:ext cx="3429024" cy="64294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관절 통증</a:t>
            </a:r>
            <a:endParaRPr lang="ko-KR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357818" y="714356"/>
            <a:ext cx="3571900" cy="642942"/>
          </a:xfrm>
          <a:prstGeom prst="roundRect">
            <a:avLst/>
          </a:prstGeom>
          <a:solidFill>
            <a:srgbClr val="FF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관절 </a:t>
            </a:r>
            <a:r>
              <a:rPr lang="ko-KR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염 </a:t>
            </a: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통증</a:t>
            </a:r>
            <a:endParaRPr lang="ko-KR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643042" y="1571612"/>
            <a:ext cx="3429024" cy="1643074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근육이 뭉쳐서 신경을 누른 </a:t>
            </a:r>
            <a:r>
              <a:rPr lang="ko-KR" altLang="en-US" sz="28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상태</a:t>
            </a:r>
            <a:endParaRPr lang="ko-KR" altLang="en-US" sz="2800" b="1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1714480" y="3429000"/>
            <a:ext cx="3286148" cy="85725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남녀노소</a:t>
            </a:r>
            <a:endParaRPr lang="ko-KR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1643042" y="4572008"/>
            <a:ext cx="3357586" cy="157163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의료기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민간요법</a:t>
            </a:r>
            <a:endParaRPr lang="en-US" altLang="ko-KR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defRPr/>
            </a:pPr>
            <a:endParaRPr lang="en-US" altLang="ko-KR" sz="1400" b="1" dirty="0" smtClean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defRPr/>
            </a:pPr>
            <a:r>
              <a:rPr lang="ko-KR" altLang="en-US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온열기</a:t>
            </a:r>
            <a:r>
              <a:rPr lang="en-US" altLang="ko-KR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원적외선</a:t>
            </a:r>
            <a:r>
              <a:rPr lang="en-US" altLang="ko-KR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파스</a:t>
            </a:r>
            <a:r>
              <a:rPr lang="en-US" altLang="ko-KR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조합자극기</a:t>
            </a:r>
            <a:r>
              <a:rPr lang="en-US" altLang="ko-KR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저주파 </a:t>
            </a:r>
            <a:r>
              <a:rPr lang="ko-KR" altLang="en-US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자극기</a:t>
            </a:r>
            <a:endParaRPr lang="ko-KR" alt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5357818" y="1571612"/>
            <a:ext cx="3643338" cy="1643074"/>
          </a:xfrm>
          <a:prstGeom prst="roundRect">
            <a:avLst/>
          </a:prstGeom>
          <a:solidFill>
            <a:srgbClr val="FF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혈관저하</a:t>
            </a:r>
            <a:r>
              <a:rPr lang="en-US" altLang="ko-K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 세포감소 염증</a:t>
            </a:r>
            <a:r>
              <a:rPr lang="en-US" altLang="ko-K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 근육약화로 인한 </a:t>
            </a:r>
            <a:r>
              <a:rPr lang="ko-KR" altLang="en-US" sz="28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질병</a:t>
            </a:r>
            <a:endParaRPr lang="ko-KR" altLang="en-US" sz="2800" b="1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5286380" y="3429000"/>
            <a:ext cx="3643338" cy="857256"/>
          </a:xfrm>
          <a:prstGeom prst="roundRect">
            <a:avLst/>
          </a:prstGeom>
          <a:solidFill>
            <a:srgbClr val="FF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노인성 질환</a:t>
            </a:r>
            <a:endParaRPr lang="ko-KR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86380" y="4572008"/>
            <a:ext cx="3714776" cy="1571636"/>
          </a:xfrm>
          <a:prstGeom prst="roundRect">
            <a:avLst/>
          </a:prstGeom>
          <a:solidFill>
            <a:srgbClr val="FF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의학적치료</a:t>
            </a:r>
            <a:endParaRPr lang="en-US" altLang="ko-KR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defRPr/>
            </a:pPr>
            <a:endParaRPr lang="en-US" altLang="ko-KR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defRPr/>
            </a:pPr>
            <a:r>
              <a:rPr lang="ko-KR" alt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의약품</a:t>
            </a:r>
            <a:r>
              <a:rPr lang="en-US" altLang="ko-K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주사</a:t>
            </a:r>
            <a:r>
              <a:rPr lang="en-US" altLang="ko-K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레이저</a:t>
            </a:r>
            <a:r>
              <a:rPr lang="en-US" altLang="ko-KR" sz="24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402</a:t>
            </a:r>
          </a:p>
          <a:p>
            <a:pPr algn="ctr" eaLnBrk="0" latinLnBrk="0" hangingPunct="0">
              <a:defRPr/>
            </a:pPr>
            <a:endParaRPr lang="ko-KR" alt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214282" y="2000240"/>
            <a:ext cx="1143008" cy="857256"/>
          </a:xfrm>
          <a:prstGeom prst="roundRect">
            <a:avLst/>
          </a:prstGeom>
          <a:solidFill>
            <a:srgbClr val="CCECFF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뜻</a:t>
            </a:r>
            <a:endParaRPr lang="ko-KR" alt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14282" y="3429000"/>
            <a:ext cx="1143008" cy="857256"/>
          </a:xfrm>
          <a:prstGeom prst="roundRect">
            <a:avLst/>
          </a:prstGeom>
          <a:solidFill>
            <a:srgbClr val="CCECFF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대상</a:t>
            </a:r>
            <a:endParaRPr lang="ko-KR" alt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214282" y="4643446"/>
            <a:ext cx="1143008" cy="1500198"/>
          </a:xfrm>
          <a:prstGeom prst="roundRect">
            <a:avLst/>
          </a:prstGeom>
          <a:solidFill>
            <a:srgbClr val="CCECFF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해결방법</a:t>
            </a:r>
            <a:endParaRPr lang="ko-KR" alt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7" grpId="0" animBg="1"/>
      <p:bldP spid="8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357158" y="1285860"/>
            <a:ext cx="8358246" cy="1285884"/>
          </a:xfrm>
          <a:prstGeom prst="roundRect">
            <a:avLst/>
          </a:prstGeom>
          <a:solidFill>
            <a:srgbClr val="D8A8BA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방송을 통해 밝혀진  의료기의 현실</a:t>
            </a:r>
            <a:r>
              <a:rPr lang="en-US" altLang="ko-KR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!!</a:t>
            </a:r>
            <a:endParaRPr lang="ko-KR" altLang="en-US" sz="3600" b="1" i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428596" y="3429000"/>
            <a:ext cx="8358246" cy="1857388"/>
          </a:xfrm>
          <a:prstGeom prst="roundRect">
            <a:avLst/>
          </a:prstGeom>
          <a:solidFill>
            <a:srgbClr val="D8A8BA"/>
          </a:solidFill>
          <a:ln>
            <a:solidFill>
              <a:srgbClr val="CC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en-US" altLang="ko-K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MBC </a:t>
            </a: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불만 제로 방송 내용</a:t>
            </a:r>
            <a:endParaRPr lang="en-US" altLang="ko-KR" sz="3600" b="1" dirty="0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C:\Documents and Settings\Administrator\My Documents\선진서류\레이저402\6)영상및이미지\영상물스캔\불만제로\간호사치료기다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8358246" cy="6189355"/>
          </a:xfrm>
          <a:prstGeom prst="rect">
            <a:avLst/>
          </a:prstGeom>
          <a:noFill/>
          <a:ln w="12700">
            <a:solidFill>
              <a:srgbClr val="7030A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istrator\My Documents\선진서류\레이저402\6)영상및이미지\영상물스캔\불만제로\얼마나거짓말잘하느냐능력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798" y="285728"/>
            <a:ext cx="8347530" cy="6143668"/>
          </a:xfrm>
          <a:prstGeom prst="rect">
            <a:avLst/>
          </a:prstGeom>
          <a:noFill/>
          <a:ln w="12700">
            <a:solidFill>
              <a:srgbClr val="7030A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Documents and Settings\Administrator\My Documents\선진서류\레이저402\6)영상및이미지\영상물스캔\불만제로\대표자해도그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28604"/>
            <a:ext cx="8402554" cy="6060188"/>
          </a:xfrm>
          <a:prstGeom prst="rect">
            <a:avLst/>
          </a:prstGeom>
          <a:noFill/>
          <a:ln w="12700">
            <a:solidFill>
              <a:srgbClr val="7030A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tor\My Documents\My Pictures\2012-07-05 14.49.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8191527" cy="6143644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Documents and Settings\Administrator\My Documents\선진서류\레이저402\6)영상및이미지\영상물스캔\불만제로\식약청벌금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6"/>
            <a:ext cx="8393994" cy="5857916"/>
          </a:xfrm>
          <a:prstGeom prst="rect">
            <a:avLst/>
          </a:prstGeom>
          <a:noFill/>
          <a:ln w="12700">
            <a:solidFill>
              <a:srgbClr val="7030A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2285984" y="500042"/>
            <a:ext cx="4572032" cy="857256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개 발 목 적</a:t>
            </a:r>
            <a:endParaRPr lang="ko-KR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214282" y="1714488"/>
            <a:ext cx="8643998" cy="350046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35000"/>
              </a:lnSpc>
              <a:defRPr/>
            </a:pPr>
            <a:r>
              <a:rPr lang="ko-KR" altLang="en-US" sz="35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단순한 통증 완화가 아닌</a:t>
            </a:r>
          </a:p>
          <a:p>
            <a:pPr algn="ctr" eaLnBrk="0" latinLnBrk="0" hangingPunct="0">
              <a:lnSpc>
                <a:spcPct val="135000"/>
              </a:lnSpc>
              <a:defRPr/>
            </a:pPr>
            <a:r>
              <a:rPr lang="ko-KR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의학적 수준의 관절염 통증 치료가 가능하며</a:t>
            </a:r>
          </a:p>
          <a:p>
            <a:pPr algn="ctr" eaLnBrk="0" latinLnBrk="0" hangingPunct="0">
              <a:lnSpc>
                <a:spcPct val="135000"/>
              </a:lnSpc>
              <a:defRPr/>
            </a:pPr>
            <a:r>
              <a:rPr lang="ko-KR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부작용이나 고통이 없는 편리한</a:t>
            </a:r>
          </a:p>
          <a:p>
            <a:pPr algn="ctr" eaLnBrk="0" latinLnBrk="0" hangingPunct="0">
              <a:lnSpc>
                <a:spcPct val="135000"/>
              </a:lnSpc>
              <a:defRPr/>
            </a:pPr>
            <a:r>
              <a:rPr lang="ko-KR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관절염</a:t>
            </a:r>
            <a:r>
              <a:rPr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치료기</a:t>
            </a:r>
            <a:r>
              <a:rPr lang="ko-KR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의</a:t>
            </a:r>
            <a:r>
              <a:rPr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개발을 목적으로 연구 개발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928662" y="1500174"/>
            <a:ext cx="7358114" cy="2928958"/>
          </a:xfrm>
          <a:prstGeom prst="roundRect">
            <a:avLst/>
          </a:prstGeom>
          <a:solidFill>
            <a:srgbClr val="D8A8BA"/>
          </a:solidFill>
          <a:ln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defRPr/>
            </a:pPr>
            <a:r>
              <a:rPr lang="ko-KR" altLang="en-US" sz="7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퇴행성 관절염</a:t>
            </a:r>
            <a:endParaRPr lang="en-US" altLang="ko-KR" sz="72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214282" y="1857364"/>
            <a:ext cx="8643998" cy="292895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latinLnBrk="0" hangingPunct="0">
              <a:lnSpc>
                <a:spcPct val="150000"/>
              </a:lnSpc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     </a:t>
            </a:r>
            <a:r>
              <a:rPr lang="ko-KR" altLang="en-US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아   산   병   원          김 </a:t>
            </a:r>
            <a:r>
              <a:rPr lang="ko-KR" altLang="en-US" sz="3600" b="1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○○ 교수</a:t>
            </a:r>
          </a:p>
          <a:p>
            <a:pPr eaLnBrk="0" latinLnBrk="0" hangingPunct="0">
              <a:lnSpc>
                <a:spcPct val="150000"/>
              </a:lnSpc>
              <a:defRPr/>
            </a:pPr>
            <a:r>
              <a:rPr lang="ko-KR" altLang="en-US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    연세대학교 </a:t>
            </a:r>
            <a:r>
              <a:rPr lang="ko-KR" altLang="en-US" sz="3600" b="1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의대    </a:t>
            </a:r>
            <a:r>
              <a:rPr lang="ko-KR" altLang="en-US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    강 </a:t>
            </a:r>
            <a:r>
              <a:rPr lang="ko-KR" altLang="en-US" sz="3600" b="1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○○ </a:t>
            </a:r>
            <a:r>
              <a:rPr lang="ko-KR" altLang="en-US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교수</a:t>
            </a:r>
            <a:endParaRPr lang="en-US" altLang="ko-KR" sz="36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eaLnBrk="0" latinLnBrk="0" hangingPunct="0">
              <a:lnSpc>
                <a:spcPct val="150000"/>
              </a:lnSpc>
              <a:defRPr/>
            </a:pPr>
            <a:r>
              <a:rPr lang="en-US" altLang="ko-KR" sz="3600" b="1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   (</a:t>
            </a:r>
            <a:r>
              <a:rPr lang="ko-KR" altLang="en-US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주</a:t>
            </a:r>
            <a:r>
              <a:rPr lang="en-US" altLang="ko-KR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)SML</a:t>
            </a:r>
            <a:r>
              <a:rPr lang="ko-KR" altLang="en-US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메 디 칼 </a:t>
            </a:r>
            <a:r>
              <a:rPr lang="en-US" altLang="ko-KR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     </a:t>
            </a:r>
            <a:r>
              <a:rPr lang="ko-KR" altLang="en-US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공 동 개발 </a:t>
            </a: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lang="ko-KR" altLang="en-US" sz="32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2285984" y="500042"/>
            <a:ext cx="4572032" cy="857256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연 구 및 개 발 자</a:t>
            </a:r>
            <a:endParaRPr lang="ko-KR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642910" y="642918"/>
            <a:ext cx="8001056" cy="4643470"/>
          </a:xfrm>
          <a:prstGeom prst="roundRect">
            <a:avLst/>
          </a:prstGeom>
          <a:solidFill>
            <a:srgbClr val="D8A8BA"/>
          </a:solidFill>
          <a:ln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defRPr/>
            </a:pPr>
            <a:r>
              <a:rPr lang="ko-KR" altLang="en-US" sz="5400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식약청</a:t>
            </a:r>
            <a:r>
              <a:rPr lang="ko-KR" altLang="en-US" sz="54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사전 승인</a:t>
            </a:r>
            <a:endParaRPr lang="en-US" altLang="ko-KR" sz="54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>
              <a:lnSpc>
                <a:spcPct val="150000"/>
              </a:lnSpc>
              <a:defRPr/>
            </a:pPr>
            <a:r>
              <a:rPr lang="ko-KR" altLang="en-US" sz="5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레이저</a:t>
            </a:r>
            <a:r>
              <a:rPr lang="en-US" altLang="ko-KR" sz="5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402 </a:t>
            </a:r>
            <a:r>
              <a:rPr lang="ko-KR" altLang="en-US" sz="5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관절염 치료 </a:t>
            </a:r>
            <a:endParaRPr lang="en-US" altLang="ko-KR" sz="5400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>
              <a:lnSpc>
                <a:spcPct val="150000"/>
              </a:lnSpc>
              <a:defRPr/>
            </a:pPr>
            <a:r>
              <a:rPr lang="ko-KR" altLang="en-US" sz="54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임상시험 실시</a:t>
            </a:r>
            <a:endParaRPr lang="en-US" altLang="ko-KR" sz="5400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214282" y="1785926"/>
            <a:ext cx="8786874" cy="292895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35000"/>
              </a:lnSpc>
              <a:defRPr/>
            </a:pPr>
            <a:r>
              <a:rPr lang="ko-KR" altLang="en-US" sz="3200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슬관절</a:t>
            </a:r>
            <a:r>
              <a:rPr lang="ko-KR" altLang="en-US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퇴행성 관절염환자의 </a:t>
            </a:r>
            <a:r>
              <a:rPr lang="ko-KR" altLang="en-US" sz="32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치료유효성</a:t>
            </a: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및 </a:t>
            </a:r>
            <a:r>
              <a:rPr lang="ko-KR" altLang="en-US" sz="3200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비스테로이드성</a:t>
            </a:r>
            <a:r>
              <a:rPr lang="ko-KR" altLang="en-US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소염제</a:t>
            </a:r>
            <a:r>
              <a:rPr lang="en-US" altLang="ko-KR" sz="32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32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관절염치료제</a:t>
            </a:r>
            <a:r>
              <a:rPr lang="en-US" altLang="ko-KR" sz="32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lang="ko-KR" altLang="en-US" sz="32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대체</a:t>
            </a:r>
            <a:endParaRPr lang="en-US" altLang="ko-KR" sz="3200" b="1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35000"/>
              </a:lnSpc>
              <a:defRPr/>
            </a:pPr>
            <a:r>
              <a:rPr lang="ko-KR" altLang="en-US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효과를 평가하기 위한 임상 시험 </a:t>
            </a:r>
            <a:endParaRPr lang="ko-KR" altLang="en-US" sz="3200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2285984" y="500042"/>
            <a:ext cx="4572032" cy="857256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임 상 시 험 제 목</a:t>
            </a:r>
            <a:endParaRPr lang="ko-KR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214282" y="2000240"/>
            <a:ext cx="8643998" cy="292895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en-US" altLang="ko-K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2005</a:t>
            </a: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년 </a:t>
            </a:r>
            <a:r>
              <a:rPr lang="en-US" altLang="ko-K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7</a:t>
            </a: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월 </a:t>
            </a:r>
            <a:r>
              <a:rPr lang="en-US" altLang="ko-K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8</a:t>
            </a: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일 </a:t>
            </a:r>
            <a:r>
              <a:rPr lang="en-US" altLang="ko-K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~ 2005</a:t>
            </a: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년 </a:t>
            </a:r>
            <a:r>
              <a:rPr lang="en-US" altLang="ko-K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9</a:t>
            </a: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월 </a:t>
            </a:r>
            <a:r>
              <a:rPr lang="en-US" altLang="ko-K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27</a:t>
            </a: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일 </a:t>
            </a:r>
          </a:p>
          <a:p>
            <a:pPr algn="ctr" eaLnBrk="0" latinLnBrk="0" hangingPunct="0">
              <a:lnSpc>
                <a:spcPct val="150000"/>
              </a:lnSpc>
              <a:defRPr/>
            </a:pPr>
            <a:endParaRPr lang="en-US" altLang="ko-KR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임상실시 </a:t>
            </a:r>
            <a:r>
              <a:rPr lang="en-US" altLang="ko-K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: </a:t>
            </a:r>
            <a:r>
              <a:rPr lang="en-US" altLang="ko-K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8</a:t>
            </a:r>
            <a:r>
              <a:rPr lang="ko-KR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주</a:t>
            </a: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(2</a:t>
            </a: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개월</a:t>
            </a:r>
            <a:r>
              <a:rPr lang="en-US" altLang="ko-K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  <a:endParaRPr lang="en-US" altLang="ko-KR" sz="3600" b="1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2285984" y="500042"/>
            <a:ext cx="4572032" cy="857256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임 상 시 험 기 간</a:t>
            </a:r>
            <a:endParaRPr lang="ko-KR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214282" y="1928802"/>
            <a:ext cx="8643998" cy="335758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35000"/>
              </a:lnSpc>
              <a:defRPr/>
            </a:pPr>
            <a:r>
              <a:rPr lang="ko-KR" altLang="en-US" sz="3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미국 </a:t>
            </a:r>
            <a:r>
              <a:rPr lang="ko-KR" altLang="en-US" sz="35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류마티스</a:t>
            </a:r>
            <a:r>
              <a:rPr lang="ko-KR" altLang="en-US" sz="3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 학회에서 제시하는 </a:t>
            </a:r>
            <a:endParaRPr lang="en-US" altLang="ko-KR" sz="3500" b="1" dirty="0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35000"/>
              </a:lnSpc>
              <a:defRPr/>
            </a:pPr>
            <a:r>
              <a:rPr lang="ko-KR" altLang="en-US" sz="3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퇴행성 관절염의 기준을 충족시키고 방사선학적으로 </a:t>
            </a:r>
            <a:r>
              <a:rPr lang="en-US" altLang="ko-KR" sz="3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2,3,4</a:t>
            </a:r>
            <a:r>
              <a:rPr lang="ko-KR" altLang="en-US" sz="3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기인 평균 </a:t>
            </a:r>
            <a:r>
              <a:rPr lang="en-US" altLang="ko-KR" sz="3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57</a:t>
            </a:r>
            <a:r>
              <a:rPr lang="ko-KR" altLang="en-US" sz="3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세 </a:t>
            </a:r>
            <a:r>
              <a:rPr lang="ko-KR" altLang="en-US" sz="35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환자 </a:t>
            </a:r>
            <a:r>
              <a:rPr lang="en-US" altLang="ko-KR" sz="35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124</a:t>
            </a:r>
            <a:r>
              <a:rPr lang="ko-KR" altLang="en-US" sz="35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명</a:t>
            </a:r>
            <a:endParaRPr lang="ko-KR" altLang="en-US" sz="350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2285984" y="500042"/>
            <a:ext cx="4572032" cy="857256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임 상 시 험 대 상</a:t>
            </a:r>
            <a:endParaRPr lang="ko-KR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142844" y="1785926"/>
            <a:ext cx="8643998" cy="2143140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35000"/>
              </a:lnSpc>
              <a:defRPr/>
            </a:pPr>
            <a:r>
              <a:rPr lang="ko-KR" altLang="en-US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연세대학 병원 </a:t>
            </a:r>
            <a:r>
              <a:rPr lang="ko-KR" altLang="en-US" sz="36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류마티스</a:t>
            </a:r>
            <a:r>
              <a:rPr lang="ko-KR" altLang="en-US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내과</a:t>
            </a:r>
          </a:p>
          <a:p>
            <a:pPr algn="ctr" eaLnBrk="0" latinLnBrk="0" hangingPunct="0">
              <a:lnSpc>
                <a:spcPct val="135000"/>
              </a:lnSpc>
              <a:defRPr/>
            </a:pPr>
            <a:endParaRPr lang="en-US" altLang="ko-KR" sz="14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35000"/>
              </a:lnSpc>
              <a:defRPr/>
            </a:pPr>
            <a:r>
              <a:rPr lang="ko-KR" altLang="en-US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아산재단 병원 </a:t>
            </a:r>
            <a:r>
              <a:rPr lang="ko-KR" altLang="en-US" sz="36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류마티스</a:t>
            </a:r>
            <a:r>
              <a:rPr lang="ko-KR" altLang="en-US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내과</a:t>
            </a:r>
            <a:endParaRPr lang="ko-KR" altLang="en-US" sz="36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auto">
          <a:xfrm>
            <a:off x="142844" y="4357694"/>
            <a:ext cx="8501122" cy="553998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ko-KR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돋움" pitchFamily="50" charset="-127"/>
                <a:ea typeface="돋움" pitchFamily="50" charset="-127"/>
              </a:rPr>
              <a:t>▶ </a:t>
            </a:r>
            <a:r>
              <a:rPr lang="ko-KR" altLang="en-US" sz="3000" b="1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임상 시험의 모든 내용 </a:t>
            </a:r>
            <a:r>
              <a:rPr lang="ko-KR" altLang="en-US" sz="3000" b="1" dirty="0" err="1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식약청에서</a:t>
            </a:r>
            <a:r>
              <a:rPr lang="ko-KR" altLang="en-US" sz="3000" b="1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0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관리 감독</a:t>
            </a:r>
            <a:endParaRPr lang="ko-KR" altLang="en-US" sz="3000" b="1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2285984" y="500042"/>
            <a:ext cx="4572032" cy="857256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임 상 시 험 장 소</a:t>
            </a:r>
            <a:endParaRPr lang="ko-KR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500034" y="1714488"/>
            <a:ext cx="8215370" cy="3786214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1000" indent="-381000" algn="ctr" eaLnBrk="0" latinLnBrk="0" hangingPunct="0"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계단을 오르내릴 때 기준 </a:t>
            </a:r>
          </a:p>
          <a:p>
            <a:pPr marL="381000" indent="-381000" algn="ctr" eaLnBrk="0" latinLnBrk="0" hangingPunct="0">
              <a:defRPr/>
            </a:pPr>
            <a:endParaRPr lang="ko-KR" altLang="en-US" sz="2000" dirty="0" smtClean="0"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marL="381000" indent="-381000" algn="ctr" eaLnBrk="0" latinLnBrk="0" hangingPunct="0">
              <a:defRPr/>
            </a:pPr>
            <a:r>
              <a:rPr lang="en-US" altLang="ko-KR" sz="1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96</a:t>
            </a:r>
            <a:r>
              <a:rPr lang="en-US" altLang="ko-KR" sz="8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%</a:t>
            </a:r>
            <a:r>
              <a:rPr lang="en-US" altLang="ko-KR" sz="1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치료</a:t>
            </a:r>
            <a:endParaRPr lang="en-US" altLang="ko-KR" sz="12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2285984" y="500042"/>
            <a:ext cx="4572032" cy="857256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임 상 시 험 결 과</a:t>
            </a:r>
            <a:endParaRPr lang="ko-KR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16"/>
          <p:cNvGrpSpPr>
            <a:grpSpLocks/>
          </p:cNvGrpSpPr>
          <p:nvPr/>
        </p:nvGrpSpPr>
        <p:grpSpPr bwMode="auto">
          <a:xfrm>
            <a:off x="2071670" y="1785926"/>
            <a:ext cx="5072098" cy="3000396"/>
            <a:chOff x="1429" y="1298"/>
            <a:chExt cx="2970" cy="2108"/>
          </a:xfrm>
        </p:grpSpPr>
        <p:sp>
          <p:nvSpPr>
            <p:cNvPr id="7" name="Text Box 24"/>
            <p:cNvSpPr txBox="1">
              <a:spLocks noChangeArrowheads="1"/>
            </p:cNvSpPr>
            <p:nvPr/>
          </p:nvSpPr>
          <p:spPr bwMode="auto">
            <a:xfrm>
              <a:off x="1834" y="3154"/>
              <a:ext cx="2565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 algn="ctr">
                <a:defRPr/>
              </a:pPr>
              <a:r>
                <a:rPr lang="ko-KR" altLang="en-US" sz="2000" dirty="0">
                  <a:latin typeface="+mj-ea"/>
                  <a:ea typeface="+mj-ea"/>
                </a:rPr>
                <a:t>처음방문</a:t>
              </a:r>
              <a:r>
                <a:rPr lang="en-US" altLang="ko-KR" sz="2000" dirty="0">
                  <a:latin typeface="+mj-ea"/>
                  <a:ea typeface="+mj-ea"/>
                </a:rPr>
                <a:t>---------</a:t>
              </a:r>
              <a:r>
                <a:rPr lang="en-US" altLang="ko-KR" sz="2000" dirty="0">
                  <a:latin typeface="+mj-ea"/>
                  <a:ea typeface="+mj-ea"/>
                  <a:sym typeface="Wingdings" pitchFamily="2" charset="2"/>
                </a:rPr>
                <a:t>8</a:t>
              </a:r>
              <a:r>
                <a:rPr lang="ko-KR" altLang="en-US" sz="2000" dirty="0">
                  <a:latin typeface="+mj-ea"/>
                  <a:ea typeface="+mj-ea"/>
                  <a:sym typeface="Wingdings" pitchFamily="2" charset="2"/>
                </a:rPr>
                <a:t>주</a:t>
              </a:r>
              <a:endParaRPr lang="ko-KR" altLang="en-US" sz="2000" dirty="0">
                <a:latin typeface="+mj-ea"/>
                <a:ea typeface="+mj-ea"/>
              </a:endParaRPr>
            </a:p>
          </p:txBody>
        </p:sp>
        <p:sp>
          <p:nvSpPr>
            <p:cNvPr id="8" name="Text Box 25"/>
            <p:cNvSpPr txBox="1">
              <a:spLocks noChangeArrowheads="1"/>
            </p:cNvSpPr>
            <p:nvPr/>
          </p:nvSpPr>
          <p:spPr bwMode="auto">
            <a:xfrm>
              <a:off x="1429" y="1752"/>
              <a:ext cx="278" cy="8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>
                <a:defRPr/>
              </a:pPr>
              <a:r>
                <a:rPr lang="ko-KR" altLang="en-US" sz="2000" dirty="0">
                  <a:latin typeface="+mj-ea"/>
                  <a:ea typeface="+mj-ea"/>
                </a:rPr>
                <a:t>통</a:t>
              </a:r>
            </a:p>
            <a:p>
              <a:pPr marL="342900" indent="-342900">
                <a:defRPr/>
              </a:pPr>
              <a:r>
                <a:rPr lang="ko-KR" altLang="en-US" sz="2000" dirty="0">
                  <a:latin typeface="+mj-ea"/>
                  <a:ea typeface="+mj-ea"/>
                </a:rPr>
                <a:t>증</a:t>
              </a:r>
            </a:p>
            <a:p>
              <a:pPr marL="342900" indent="-342900">
                <a:defRPr/>
              </a:pPr>
              <a:r>
                <a:rPr lang="ko-KR" altLang="en-US" sz="2000" dirty="0">
                  <a:latin typeface="+mj-ea"/>
                  <a:ea typeface="+mj-ea"/>
                </a:rPr>
                <a:t>강</a:t>
              </a:r>
            </a:p>
            <a:p>
              <a:pPr marL="342900" indent="-342900">
                <a:defRPr/>
              </a:pPr>
              <a:r>
                <a:rPr lang="ko-KR" altLang="en-US" sz="2000" dirty="0">
                  <a:latin typeface="+mj-ea"/>
                  <a:ea typeface="+mj-ea"/>
                </a:rPr>
                <a:t>도</a:t>
              </a:r>
            </a:p>
          </p:txBody>
        </p:sp>
        <p:cxnSp>
          <p:nvCxnSpPr>
            <p:cNvPr id="10" name="AutoShape 35"/>
            <p:cNvCxnSpPr>
              <a:cxnSpLocks noChangeShapeType="1"/>
            </p:cNvCxnSpPr>
            <p:nvPr/>
          </p:nvCxnSpPr>
          <p:spPr bwMode="auto">
            <a:xfrm>
              <a:off x="3189" y="2543"/>
              <a:ext cx="507" cy="433"/>
            </a:xfrm>
            <a:prstGeom prst="straightConnector1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oval" w="sm" len="sm"/>
            </a:ln>
          </p:spPr>
        </p:cxnSp>
        <p:sp>
          <p:nvSpPr>
            <p:cNvPr id="11" name="Text Box 26"/>
            <p:cNvSpPr txBox="1">
              <a:spLocks noChangeArrowheads="1"/>
            </p:cNvSpPr>
            <p:nvPr/>
          </p:nvSpPr>
          <p:spPr bwMode="auto">
            <a:xfrm>
              <a:off x="2014" y="2243"/>
              <a:ext cx="602" cy="4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>
                <a:defRPr/>
              </a:pPr>
              <a:r>
                <a:rPr lang="ko-KR" altLang="en-US" sz="2000" dirty="0">
                  <a:latin typeface="+mj-ea"/>
                  <a:ea typeface="+mj-ea"/>
                </a:rPr>
                <a:t>관절염</a:t>
              </a:r>
            </a:p>
            <a:p>
              <a:pPr marL="342900" indent="-342900">
                <a:defRPr/>
              </a:pPr>
              <a:r>
                <a:rPr lang="ko-KR" altLang="en-US" sz="2000" dirty="0">
                  <a:latin typeface="+mj-ea"/>
                  <a:ea typeface="+mj-ea"/>
                </a:rPr>
                <a:t>치료제</a:t>
              </a:r>
              <a:endParaRPr lang="ko-KR" altLang="ko-KR" sz="2000" dirty="0">
                <a:latin typeface="+mj-ea"/>
                <a:ea typeface="+mj-ea"/>
              </a:endParaRPr>
            </a:p>
          </p:txBody>
        </p:sp>
        <p:cxnSp>
          <p:nvCxnSpPr>
            <p:cNvPr id="12" name="AutoShape 28"/>
            <p:cNvCxnSpPr>
              <a:cxnSpLocks noChangeShapeType="1"/>
            </p:cNvCxnSpPr>
            <p:nvPr/>
          </p:nvCxnSpPr>
          <p:spPr bwMode="auto">
            <a:xfrm>
              <a:off x="2426" y="1434"/>
              <a:ext cx="227" cy="862"/>
            </a:xfrm>
            <a:prstGeom prst="straightConnector1">
              <a:avLst/>
            </a:prstGeom>
            <a:noFill/>
            <a:ln w="31750">
              <a:solidFill>
                <a:srgbClr val="0000FF"/>
              </a:solidFill>
              <a:round/>
              <a:headEnd type="oval" w="sm" len="sm"/>
              <a:tailEnd type="oval" w="sm" len="sm"/>
            </a:ln>
          </p:spPr>
        </p:cxnSp>
        <p:cxnSp>
          <p:nvCxnSpPr>
            <p:cNvPr id="13" name="AutoShape 29"/>
            <p:cNvCxnSpPr>
              <a:cxnSpLocks noChangeShapeType="1"/>
            </p:cNvCxnSpPr>
            <p:nvPr/>
          </p:nvCxnSpPr>
          <p:spPr bwMode="auto">
            <a:xfrm>
              <a:off x="2653" y="2300"/>
              <a:ext cx="295" cy="249"/>
            </a:xfrm>
            <a:prstGeom prst="straightConnector1">
              <a:avLst/>
            </a:prstGeom>
            <a:noFill/>
            <a:ln w="31750">
              <a:solidFill>
                <a:srgbClr val="0000FF"/>
              </a:solidFill>
              <a:round/>
              <a:headEnd/>
              <a:tailEnd type="oval" w="sm" len="sm"/>
            </a:ln>
          </p:spPr>
        </p:cxnSp>
        <p:cxnSp>
          <p:nvCxnSpPr>
            <p:cNvPr id="14" name="AutoShape 30"/>
            <p:cNvCxnSpPr>
              <a:cxnSpLocks noChangeShapeType="1"/>
            </p:cNvCxnSpPr>
            <p:nvPr/>
          </p:nvCxnSpPr>
          <p:spPr bwMode="auto">
            <a:xfrm>
              <a:off x="2955" y="2558"/>
              <a:ext cx="243" cy="158"/>
            </a:xfrm>
            <a:prstGeom prst="straightConnector1">
              <a:avLst/>
            </a:prstGeom>
            <a:noFill/>
            <a:ln w="31750">
              <a:solidFill>
                <a:srgbClr val="0000FF"/>
              </a:solidFill>
              <a:round/>
              <a:headEnd/>
              <a:tailEnd type="oval" w="sm" len="sm"/>
            </a:ln>
          </p:spPr>
        </p:cxnSp>
        <p:cxnSp>
          <p:nvCxnSpPr>
            <p:cNvPr id="15" name="AutoShape 31"/>
            <p:cNvCxnSpPr>
              <a:cxnSpLocks noChangeShapeType="1"/>
            </p:cNvCxnSpPr>
            <p:nvPr/>
          </p:nvCxnSpPr>
          <p:spPr bwMode="auto">
            <a:xfrm>
              <a:off x="3200" y="2726"/>
              <a:ext cx="391" cy="203"/>
            </a:xfrm>
            <a:prstGeom prst="straightConnector1">
              <a:avLst/>
            </a:prstGeom>
            <a:noFill/>
            <a:ln w="31750">
              <a:solidFill>
                <a:srgbClr val="0000FF"/>
              </a:solidFill>
              <a:round/>
              <a:headEnd/>
              <a:tailEnd type="oval" w="sm" len="sm"/>
            </a:ln>
          </p:spPr>
        </p:cxnSp>
        <p:cxnSp>
          <p:nvCxnSpPr>
            <p:cNvPr id="16" name="AutoShape 32"/>
            <p:cNvCxnSpPr>
              <a:cxnSpLocks noChangeShapeType="1"/>
            </p:cNvCxnSpPr>
            <p:nvPr/>
          </p:nvCxnSpPr>
          <p:spPr bwMode="auto">
            <a:xfrm>
              <a:off x="2646" y="1412"/>
              <a:ext cx="87" cy="443"/>
            </a:xfrm>
            <a:prstGeom prst="straightConnector1">
              <a:avLst/>
            </a:prstGeom>
            <a:noFill/>
            <a:ln w="31750">
              <a:solidFill>
                <a:srgbClr val="FF0000"/>
              </a:solidFill>
              <a:round/>
              <a:headEnd type="oval" w="sm" len="sm"/>
              <a:tailEnd type="oval" w="sm" len="sm"/>
            </a:ln>
          </p:spPr>
        </p:cxnSp>
        <p:cxnSp>
          <p:nvCxnSpPr>
            <p:cNvPr id="17" name="AutoShape 33"/>
            <p:cNvCxnSpPr>
              <a:cxnSpLocks noChangeShapeType="1"/>
            </p:cNvCxnSpPr>
            <p:nvPr/>
          </p:nvCxnSpPr>
          <p:spPr bwMode="auto">
            <a:xfrm>
              <a:off x="2731" y="1863"/>
              <a:ext cx="268" cy="441"/>
            </a:xfrm>
            <a:prstGeom prst="straightConnector1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oval" w="sm" len="sm"/>
            </a:ln>
          </p:spPr>
        </p:cxnSp>
        <p:cxnSp>
          <p:nvCxnSpPr>
            <p:cNvPr id="18" name="AutoShape 34"/>
            <p:cNvCxnSpPr>
              <a:cxnSpLocks noChangeShapeType="1"/>
            </p:cNvCxnSpPr>
            <p:nvPr/>
          </p:nvCxnSpPr>
          <p:spPr bwMode="auto">
            <a:xfrm>
              <a:off x="2992" y="2308"/>
              <a:ext cx="197" cy="236"/>
            </a:xfrm>
            <a:prstGeom prst="straightConnector1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oval" w="sm" len="sm"/>
            </a:ln>
          </p:spPr>
        </p:cxnSp>
        <p:sp>
          <p:nvSpPr>
            <p:cNvPr id="19" name="Line 108"/>
            <p:cNvSpPr>
              <a:spLocks noChangeShapeType="1"/>
            </p:cNvSpPr>
            <p:nvPr/>
          </p:nvSpPr>
          <p:spPr bwMode="auto">
            <a:xfrm>
              <a:off x="1837" y="1298"/>
              <a:ext cx="0" cy="1724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20" name="Line 109"/>
            <p:cNvSpPr>
              <a:spLocks noChangeShapeType="1"/>
            </p:cNvSpPr>
            <p:nvPr/>
          </p:nvSpPr>
          <p:spPr bwMode="auto">
            <a:xfrm>
              <a:off x="1837" y="3022"/>
              <a:ext cx="2495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</a:endParaRPr>
            </a:p>
          </p:txBody>
        </p:sp>
      </p:grpSp>
      <p:sp>
        <p:nvSpPr>
          <p:cNvPr id="21" name="내용 개체 틀 9"/>
          <p:cNvSpPr txBox="1">
            <a:spLocks/>
          </p:cNvSpPr>
          <p:nvPr/>
        </p:nvSpPr>
        <p:spPr>
          <a:xfrm>
            <a:off x="214282" y="5072074"/>
            <a:ext cx="8715436" cy="1428760"/>
          </a:xfrm>
          <a:prstGeom prst="roundRect">
            <a:avLst/>
          </a:prstGeom>
          <a:solidFill>
            <a:srgbClr val="CCFFCC"/>
          </a:solidFill>
          <a:ln w="28575"/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1002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274320" indent="-274320" algn="ctr">
              <a:spcBef>
                <a:spcPct val="20000"/>
              </a:spcBef>
              <a:buSzPct val="95000"/>
              <a:defRPr/>
            </a:pPr>
            <a:r>
              <a:rPr lang="en-US" altLang="ko-KR" sz="4000" b="1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8</a:t>
            </a:r>
            <a:r>
              <a:rPr lang="ko-KR" altLang="en-US" sz="4000" b="1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주 후 관절염 치료제 보다 </a:t>
            </a:r>
            <a:endParaRPr lang="en-US" altLang="ko-KR" sz="40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marL="274320" indent="-274320" algn="ctr">
              <a:spcBef>
                <a:spcPct val="20000"/>
              </a:spcBef>
              <a:buSzPct val="95000"/>
              <a:defRPr/>
            </a:pPr>
            <a:r>
              <a:rPr lang="ko-KR" altLang="en-US" sz="40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치료 </a:t>
            </a:r>
            <a:r>
              <a:rPr lang="ko-KR" altLang="en-US" sz="4000" b="1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효과 높음 입증</a:t>
            </a:r>
            <a:r>
              <a:rPr lang="en-US" altLang="ko-KR" sz="40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ko-KR" sz="4000" b="1" dirty="0" smtClean="0">
                <a:solidFill>
                  <a:srgbClr val="FF0000"/>
                </a:solidFill>
                <a:latin typeface="+mj-ea"/>
                <a:ea typeface="+mj-ea"/>
              </a:rPr>
              <a:t>!!</a:t>
            </a:r>
            <a:endParaRPr kumimoji="0" lang="en-US" altLang="ko-KR" sz="40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785786" y="714356"/>
            <a:ext cx="7500990" cy="857256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40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관절염 치료제 비교</a:t>
            </a:r>
            <a:r>
              <a:rPr lang="en-US" altLang="ko-KR" sz="40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40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결과</a:t>
            </a:r>
            <a:endParaRPr lang="ko-KR" altLang="en-US" sz="40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22" name="Picture 12" descr="레이저402 로고2 co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2643182"/>
            <a:ext cx="16764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428596" y="714356"/>
            <a:ext cx="8358246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sz="8000" dirty="0" smtClean="0">
                <a:solidFill>
                  <a:srgbClr val="0000FF"/>
                </a:solidFill>
                <a:latin typeface="휴먼둥근헤드라인" pitchFamily="18" charset="-127"/>
                <a:ea typeface="휴먼둥근헤드라인" pitchFamily="18" charset="-127"/>
              </a:rPr>
              <a:t>국내최초</a:t>
            </a:r>
            <a:endParaRPr lang="en-US" altLang="ko-KR" sz="8000" dirty="0" smtClean="0">
              <a:solidFill>
                <a:srgbClr val="0000FF"/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ctr"/>
            <a:endParaRPr lang="en-US" altLang="ko-KR" dirty="0" smtClean="0">
              <a:solidFill>
                <a:srgbClr val="0000FF"/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ctr"/>
            <a:r>
              <a:rPr lang="ko-KR" altLang="en-US" sz="8000" dirty="0" smtClean="0">
                <a:solidFill>
                  <a:srgbClr val="000066"/>
                </a:solidFill>
                <a:latin typeface="휴먼둥근헤드라인" pitchFamily="18" charset="-127"/>
                <a:ea typeface="휴먼둥근헤드라인" pitchFamily="18" charset="-127"/>
              </a:rPr>
              <a:t>관절염 치료기로</a:t>
            </a:r>
            <a:endParaRPr lang="en-US" altLang="ko-KR" sz="8000" dirty="0" smtClean="0">
              <a:solidFill>
                <a:srgbClr val="000066"/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ctr"/>
            <a:r>
              <a:rPr lang="ko-KR" altLang="en-US" dirty="0" smtClean="0">
                <a:solidFill>
                  <a:srgbClr val="000066"/>
                </a:solidFill>
                <a:latin typeface="휴먼둥근헤드라인" pitchFamily="18" charset="-127"/>
                <a:ea typeface="휴먼둥근헤드라인" pitchFamily="18" charset="-127"/>
              </a:rPr>
              <a:t> </a:t>
            </a:r>
            <a:endParaRPr lang="en-US" altLang="ko-KR" dirty="0" smtClean="0">
              <a:solidFill>
                <a:srgbClr val="000066"/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ctr"/>
            <a:r>
              <a:rPr lang="ko-KR" altLang="en-US" sz="8000" dirty="0" err="1" smtClean="0">
                <a:solidFill>
                  <a:srgbClr val="C00000"/>
                </a:solidFill>
                <a:latin typeface="휴먼둥근헤드라인" pitchFamily="18" charset="-127"/>
                <a:ea typeface="휴먼둥근헤드라인" pitchFamily="18" charset="-127"/>
              </a:rPr>
              <a:t>식약청</a:t>
            </a:r>
            <a:r>
              <a:rPr lang="ko-KR" altLang="en-US" sz="8000" dirty="0" smtClean="0">
                <a:solidFill>
                  <a:srgbClr val="C00000"/>
                </a:solidFill>
                <a:latin typeface="휴먼둥근헤드라인" pitchFamily="18" charset="-127"/>
                <a:ea typeface="휴먼둥근헤드라인" pitchFamily="18" charset="-127"/>
              </a:rPr>
              <a:t> 허가 획득</a:t>
            </a:r>
            <a:r>
              <a:rPr lang="en-US" altLang="ko-KR" sz="8000" dirty="0" smtClean="0">
                <a:solidFill>
                  <a:srgbClr val="C00000"/>
                </a:solidFill>
                <a:latin typeface="휴먼둥근헤드라인" pitchFamily="18" charset="-127"/>
                <a:ea typeface="휴먼둥근헤드라인" pitchFamily="18" charset="-127"/>
              </a:rPr>
              <a:t>!</a:t>
            </a:r>
            <a:endParaRPr lang="ko-KR" altLang="en-US" sz="8000" dirty="0">
              <a:solidFill>
                <a:srgbClr val="C00000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285720" y="1214422"/>
            <a:ext cx="8644030" cy="514353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latinLnBrk="0" hangingPunct="0">
              <a:lnSpc>
                <a:spcPct val="135000"/>
              </a:lnSpc>
              <a:defRPr/>
            </a:pPr>
            <a:endParaRPr lang="ko-KR" altLang="en-US" sz="3200" dirty="0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0" name="Picture 2" descr="C:\Documents and Settings\Administrator\바탕 화면\제품관련자료\허가증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428736"/>
            <a:ext cx="3429024" cy="4716253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11" name="Picture 3" descr="C:\Documents and Settings\Administrator\바탕 화면\제품관련자료\허가증 사용목적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428736"/>
            <a:ext cx="3454100" cy="4750739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7" name="모서리가 둥근 직사각형 6"/>
          <p:cNvSpPr/>
          <p:nvPr/>
        </p:nvSpPr>
        <p:spPr>
          <a:xfrm>
            <a:off x="1285852" y="142852"/>
            <a:ext cx="6500858" cy="857256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퇴행성 관절염 치료기 허가증</a:t>
            </a:r>
            <a:endParaRPr lang="en-US" altLang="ko-KR" sz="36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571472" y="1357298"/>
            <a:ext cx="8358246" cy="185738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퇴행성 관절염은 평생 짊어질 </a:t>
            </a:r>
          </a:p>
          <a:p>
            <a:pPr algn="ctr" eaLnBrk="0" latinLnBrk="0" hangingPunct="0">
              <a:defRPr/>
            </a:pPr>
            <a:endParaRPr lang="en-US" altLang="ko-KR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defRPr/>
            </a:pPr>
            <a:r>
              <a:rPr lang="ko-KR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전 </a:t>
            </a:r>
            <a:r>
              <a:rPr lang="ko-KR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국민의 만성질환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571472" y="3571876"/>
            <a:ext cx="8358246" cy="185738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en-US" altLang="ko-KR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55</a:t>
            </a:r>
            <a:r>
              <a:rPr lang="ko-KR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세 이상 </a:t>
            </a:r>
            <a:r>
              <a:rPr lang="en-US" altLang="ko-KR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80%, </a:t>
            </a:r>
            <a:r>
              <a:rPr lang="en-US" altLang="ko-K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75</a:t>
            </a:r>
            <a:r>
              <a:rPr lang="ko-KR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세 이상의 거의 전 인구</a:t>
            </a:r>
          </a:p>
          <a:p>
            <a:pPr algn="ctr" eaLnBrk="0" latinLnBrk="0" hangingPunct="0">
              <a:defRPr/>
            </a:pPr>
            <a:endParaRPr lang="ko-KR" altLang="en-US" sz="1600" dirty="0"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defRPr/>
            </a:pPr>
            <a:r>
              <a:rPr lang="ko-KR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퇴행성 관절염 </a:t>
            </a: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환자</a:t>
            </a:r>
            <a:r>
              <a:rPr lang="en-US" altLang="ko-KR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3200" b="1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285720" y="1357298"/>
            <a:ext cx="8643998" cy="1785950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latinLnBrk="0" hangingPunct="0">
              <a:lnSpc>
                <a:spcPct val="135000"/>
              </a:lnSpc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허가일자  </a:t>
            </a:r>
            <a:r>
              <a:rPr lang="en-US" altLang="ko-KR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: 2004</a:t>
            </a: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년 </a:t>
            </a:r>
            <a:r>
              <a:rPr lang="en-US" altLang="ko-KR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12</a:t>
            </a: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월 </a:t>
            </a:r>
            <a:r>
              <a:rPr lang="en-US" altLang="ko-KR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04</a:t>
            </a: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일</a:t>
            </a:r>
          </a:p>
          <a:p>
            <a:pPr eaLnBrk="0" latinLnBrk="0" hangingPunct="0">
              <a:lnSpc>
                <a:spcPct val="135000"/>
              </a:lnSpc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제 품  명  </a:t>
            </a:r>
            <a:r>
              <a:rPr lang="en-US" altLang="ko-KR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의료용 레이저 조사기 </a:t>
            </a:r>
            <a:r>
              <a:rPr lang="en-US" altLang="ko-KR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Laser</a:t>
            </a:r>
            <a:r>
              <a:rPr lang="en-US" altLang="ko-KR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402  </a:t>
            </a:r>
            <a:endParaRPr lang="ko-KR" altLang="en-US" sz="2800" b="1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1285852" y="285728"/>
            <a:ext cx="6500858" cy="857256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식 약 청 허 가 내 용</a:t>
            </a:r>
            <a:endParaRPr lang="en-US" altLang="ko-KR" sz="36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214282" y="4857760"/>
            <a:ext cx="8643998" cy="121444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35000"/>
              </a:lnSpc>
              <a:defRPr/>
            </a:pPr>
            <a:r>
              <a:rPr lang="ko-KR" alt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슬관절</a:t>
            </a:r>
            <a:r>
              <a:rPr lang="ko-KR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퇴행성 관절염 환자에 대한 통증 치료</a:t>
            </a:r>
            <a:r>
              <a:rPr lang="en-US" altLang="ko-K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 </a:t>
            </a:r>
            <a:endParaRPr lang="ko-KR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1214414" y="3500438"/>
            <a:ext cx="6500858" cy="857256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사용목적 </a:t>
            </a:r>
            <a:r>
              <a:rPr lang="en-US" altLang="ko-KR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효능 효과</a:t>
            </a:r>
            <a:r>
              <a:rPr lang="en-US" altLang="ko-KR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en-US" altLang="ko-KR" sz="36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285720" y="1214422"/>
            <a:ext cx="8644030" cy="514353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latinLnBrk="0" hangingPunct="0">
              <a:lnSpc>
                <a:spcPct val="135000"/>
              </a:lnSpc>
              <a:defRPr/>
            </a:pPr>
            <a:endParaRPr lang="ko-KR" altLang="en-US" sz="3200" dirty="0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428736"/>
            <a:ext cx="3480207" cy="4640276"/>
          </a:xfrm>
          <a:prstGeom prst="rect">
            <a:avLst/>
          </a:prstGeom>
          <a:noFill/>
          <a:ln w="12700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8" name="모서리가 둥근 직사각형 7"/>
          <p:cNvSpPr/>
          <p:nvPr/>
        </p:nvSpPr>
        <p:spPr>
          <a:xfrm>
            <a:off x="4857752" y="1500174"/>
            <a:ext cx="3429024" cy="928694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6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특</a:t>
            </a:r>
            <a:r>
              <a:rPr lang="ko-KR" altLang="en-US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허 내 용</a:t>
            </a:r>
            <a:endParaRPr lang="ko-KR" altLang="en-US" sz="3600" b="1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4429124" y="2714620"/>
            <a:ext cx="4286280" cy="2000264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35000"/>
              </a:lnSpc>
              <a:defRPr/>
            </a:pPr>
            <a:r>
              <a:rPr lang="ko-KR" altLang="en-US" sz="32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관절염 통증 완화 및 </a:t>
            </a:r>
            <a:r>
              <a:rPr lang="ko-KR" altLang="en-US" sz="36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치료기</a:t>
            </a:r>
            <a:endParaRPr lang="ko-KR" altLang="en-US" sz="3600" b="1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1285852" y="142852"/>
            <a:ext cx="6500858" cy="857256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6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특</a:t>
            </a:r>
            <a:r>
              <a:rPr lang="ko-KR" altLang="en-US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허 획 득</a:t>
            </a:r>
            <a:endParaRPr lang="en-US" altLang="ko-KR" sz="36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285720" y="1214422"/>
            <a:ext cx="8644030" cy="514353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latinLnBrk="0" hangingPunct="0">
              <a:lnSpc>
                <a:spcPct val="135000"/>
              </a:lnSpc>
              <a:defRPr/>
            </a:pPr>
            <a:endParaRPr lang="ko-KR" altLang="en-US" sz="3200" dirty="0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4643438" y="2285992"/>
            <a:ext cx="4000528" cy="278608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35000"/>
              </a:lnSpc>
              <a:defRPr/>
            </a:pPr>
            <a:endParaRPr lang="en-US" altLang="ko-KR" sz="28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35000"/>
              </a:lnSpc>
              <a:defRPr/>
            </a:pPr>
            <a:r>
              <a:rPr lang="ko-KR" altLang="en-US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우리나라 전체 </a:t>
            </a:r>
            <a:endParaRPr lang="en-US" altLang="ko-KR" sz="28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35000"/>
              </a:lnSpc>
              <a:defRPr/>
            </a:pPr>
            <a:r>
              <a:rPr lang="ko-KR" altLang="en-US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특허 제품 중 </a:t>
            </a:r>
            <a:endParaRPr lang="en-US" altLang="ko-KR" sz="28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35000"/>
              </a:lnSpc>
              <a:defRPr/>
            </a:pPr>
            <a:r>
              <a:rPr lang="ko-KR" altLang="en-US" sz="28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대한 민국을 대표</a:t>
            </a:r>
            <a:r>
              <a:rPr lang="ko-KR" alt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하는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최고의</a:t>
            </a:r>
            <a:r>
              <a:rPr lang="ko-KR" altLang="en-US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제품으로 선정</a:t>
            </a:r>
            <a:endParaRPr lang="en-US" altLang="ko-KR" sz="28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35000"/>
              </a:lnSpc>
              <a:defRPr/>
            </a:pPr>
            <a:endParaRPr lang="ko-KR" altLang="en-US" sz="28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0" name="Picture 3" descr="C:\Documents and Settings\Administrator\My Documents\선진서류\레이저402\영업자료\레이저402자료\특허100대우수제품인증서5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28736"/>
            <a:ext cx="3571899" cy="4611508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7" name="모서리가 둥근 직사각형 6"/>
          <p:cNvSpPr/>
          <p:nvPr/>
        </p:nvSpPr>
        <p:spPr>
          <a:xfrm>
            <a:off x="1214414" y="214290"/>
            <a:ext cx="6500858" cy="857256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en-US" altLang="ko-KR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100</a:t>
            </a:r>
            <a:r>
              <a:rPr lang="ko-KR" altLang="en-US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大 우수 특허 제품 선정</a:t>
            </a:r>
            <a:endParaRPr lang="en-US" altLang="ko-KR" sz="36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214282" y="1214422"/>
            <a:ext cx="8786874" cy="5357850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latinLnBrk="0" hangingPunct="0">
              <a:lnSpc>
                <a:spcPct val="135000"/>
              </a:lnSpc>
              <a:defRPr/>
            </a:pPr>
            <a:endParaRPr lang="ko-KR" altLang="en-US" sz="3200" dirty="0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4214810" y="1428736"/>
            <a:ext cx="4500594" cy="171451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35000"/>
              </a:lnSpc>
              <a:defRPr/>
            </a:pP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고가의 레이저 관절염 치료기와 레이저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402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는 의학적 효과가 동일하다는 국가문서</a:t>
            </a:r>
            <a:endParaRPr lang="en-US" altLang="ko-KR" sz="24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7" name="Picture 5" descr="심평원공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28736"/>
            <a:ext cx="3273266" cy="450059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8" name="모서리가 둥근 직사각형 7"/>
          <p:cNvSpPr/>
          <p:nvPr/>
        </p:nvSpPr>
        <p:spPr>
          <a:xfrm>
            <a:off x="4214810" y="3357562"/>
            <a:ext cx="4500594" cy="2857520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35000"/>
              </a:lnSpc>
              <a:defRPr/>
            </a:pPr>
            <a:r>
              <a:rPr lang="ko-KR" altLang="en-US" sz="24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400" dirty="0" smtClean="0">
              <a:solidFill>
                <a:srgbClr val="0000FF"/>
              </a:solidFill>
              <a:latin typeface="HY견고딕" pitchFamily="18" charset="-127"/>
              <a:ea typeface="HY견고딕" pitchFamily="18" charset="-127"/>
            </a:endParaRPr>
          </a:p>
          <a:p>
            <a:pPr eaLnBrk="0" latinLnBrk="0" hangingPunct="0">
              <a:lnSpc>
                <a:spcPct val="135000"/>
              </a:lnSpc>
              <a:defRPr/>
            </a:pPr>
            <a:r>
              <a:rPr lang="ko-KR" altLang="en-US" sz="24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 온     열    기</a:t>
            </a:r>
            <a:r>
              <a:rPr lang="en-US" altLang="ko-KR" sz="24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:    210</a:t>
            </a:r>
            <a:r>
              <a:rPr lang="ko-KR" altLang="en-US" sz="24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원</a:t>
            </a:r>
            <a:endParaRPr lang="en-US" altLang="ko-KR" sz="24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eaLnBrk="0" latinLnBrk="0" hangingPunct="0">
              <a:lnSpc>
                <a:spcPct val="135000"/>
              </a:lnSpc>
              <a:defRPr/>
            </a:pPr>
            <a:r>
              <a:rPr lang="ko-KR" altLang="en-US" sz="24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 전 기 자극 기</a:t>
            </a:r>
            <a:r>
              <a:rPr lang="en-US" altLang="ko-KR" sz="24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:    910</a:t>
            </a:r>
            <a:r>
              <a:rPr lang="ko-KR" altLang="en-US" sz="24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원</a:t>
            </a:r>
            <a:endParaRPr lang="en-US" altLang="ko-KR" sz="24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eaLnBrk="0" latinLnBrk="0" hangingPunct="0">
              <a:lnSpc>
                <a:spcPct val="135000"/>
              </a:lnSpc>
              <a:defRPr/>
            </a:pPr>
            <a:r>
              <a:rPr lang="ko-KR" altLang="en-US" sz="24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 레이저치료기</a:t>
            </a:r>
            <a:r>
              <a:rPr lang="en-US" altLang="ko-KR" sz="24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:  4,190</a:t>
            </a:r>
            <a:r>
              <a:rPr lang="ko-KR" altLang="en-US" sz="24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원</a:t>
            </a:r>
            <a:endParaRPr lang="en-US" altLang="ko-KR" sz="2400" b="1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pPr eaLnBrk="0" latinLnBrk="0" hangingPunct="0">
              <a:lnSpc>
                <a:spcPct val="135000"/>
              </a:lnSpc>
              <a:defRPr/>
            </a:pPr>
            <a:r>
              <a:rPr lang="ko-KR" altLang="en-US" sz="24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 </a:t>
            </a:r>
            <a:r>
              <a:rPr lang="ko-KR" altLang="en-US" sz="2400" b="1" dirty="0" err="1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레</a:t>
            </a:r>
            <a:r>
              <a:rPr lang="ko-KR" altLang="en-US" sz="24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이 저  </a:t>
            </a:r>
            <a:r>
              <a:rPr lang="en-US" altLang="ko-KR" sz="24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402:  4,190</a:t>
            </a:r>
            <a:r>
              <a:rPr lang="ko-KR" altLang="en-US" sz="24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원</a:t>
            </a:r>
            <a:endParaRPr lang="en-US" altLang="ko-KR" sz="2400" b="1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1214414" y="214290"/>
            <a:ext cx="6500858" cy="857256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건강 보험 심사평가원의 공문</a:t>
            </a:r>
            <a:endParaRPr lang="en-US" altLang="ko-KR" sz="36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5072066" y="3429000"/>
            <a:ext cx="2643206" cy="571504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24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의 </a:t>
            </a:r>
            <a:r>
              <a:rPr lang="ko-KR" altLang="en-US" sz="2400" b="1" dirty="0" err="1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료</a:t>
            </a:r>
            <a:r>
              <a:rPr lang="ko-KR" altLang="en-US" sz="24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수 가</a:t>
            </a:r>
            <a:endParaRPr lang="ko-KR" altLang="en-US" sz="2400" b="1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 animBg="1"/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모서리가 둥근 직사각형 6"/>
          <p:cNvSpPr/>
          <p:nvPr/>
        </p:nvSpPr>
        <p:spPr>
          <a:xfrm>
            <a:off x="357158" y="1285860"/>
            <a:ext cx="8501122" cy="385765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기존의 치료효과가 입증되지 않은 </a:t>
            </a:r>
          </a:p>
          <a:p>
            <a:pPr algn="ctr">
              <a:spcBef>
                <a:spcPct val="50000"/>
              </a:spcBef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의료기가 아닌 정부가 최초로 허가해준 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altLang="ko-KR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</a:t>
            </a:r>
            <a:r>
              <a:rPr lang="ko-KR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관절염치료기 레이저</a:t>
            </a:r>
            <a:r>
              <a:rPr lang="en-US" altLang="ko-K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402</a:t>
            </a: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의 탄생으로 </a:t>
            </a:r>
            <a:endParaRPr lang="en-US" altLang="ko-KR" sz="32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>
              <a:spcBef>
                <a:spcPct val="50000"/>
              </a:spcBef>
              <a:defRPr/>
            </a:pPr>
            <a:r>
              <a:rPr lang="ko-KR" alt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</a:t>
            </a:r>
            <a:r>
              <a:rPr lang="ko-KR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퇴행성 </a:t>
            </a:r>
            <a:r>
              <a:rPr lang="ko-KR" alt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관절염</a:t>
            </a:r>
            <a:r>
              <a:rPr lang="ko-KR" alt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으</a:t>
            </a: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로</a:t>
            </a: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고통 받고 있는 </a:t>
            </a:r>
            <a:endParaRPr lang="en-US" altLang="ko-KR" sz="32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US" altLang="ko-KR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</a:t>
            </a:r>
            <a:r>
              <a:rPr lang="en-US" altLang="ko-K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700</a:t>
            </a:r>
            <a:r>
              <a:rPr lang="ko-KR" alt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만명의</a:t>
            </a:r>
            <a:r>
              <a:rPr lang="ko-KR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환자에게 </a:t>
            </a:r>
            <a:r>
              <a:rPr lang="ko-KR" altLang="en-US" sz="32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희망</a:t>
            </a: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을</a:t>
            </a:r>
            <a:r>
              <a:rPr lang="ko-KR" alt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전하게 되었다</a:t>
            </a:r>
            <a:endParaRPr lang="en-US" altLang="ko-KR" sz="32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1214414" y="214290"/>
            <a:ext cx="6500858" cy="857256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6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식 약 청 허 가 의 미</a:t>
            </a:r>
            <a:endParaRPr lang="en-US" altLang="ko-KR" sz="36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 Box 6"/>
          <p:cNvSpPr txBox="1">
            <a:spLocks noChangeArrowheads="1"/>
          </p:cNvSpPr>
          <p:nvPr/>
        </p:nvSpPr>
        <p:spPr bwMode="auto">
          <a:xfrm>
            <a:off x="1042988" y="2133600"/>
            <a:ext cx="6913562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2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ko-KR" altLang="en-US"/>
          </a:p>
        </p:txBody>
      </p:sp>
      <p:pic>
        <p:nvPicPr>
          <p:cNvPr id="1026" name="Picture 2" descr="C:\Documents and Settings\Administrator\바탕 화면\단체사진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6"/>
            <a:ext cx="8643998" cy="578647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 Box 6"/>
          <p:cNvSpPr txBox="1">
            <a:spLocks noChangeArrowheads="1"/>
          </p:cNvSpPr>
          <p:nvPr/>
        </p:nvSpPr>
        <p:spPr bwMode="auto">
          <a:xfrm>
            <a:off x="1042988" y="2133600"/>
            <a:ext cx="6913562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2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ko-KR" altLang="en-US"/>
          </a:p>
        </p:txBody>
      </p:sp>
      <p:pic>
        <p:nvPicPr>
          <p:cNvPr id="30721" name="Picture 1" descr="C:\Documents and Settings\Administrator\My Documents\하나님께서는\성산FC\2012_015_0606_아가페 축구대회\DSC_32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8749800" cy="5857916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tor\My Documents\선진서류\레이저402\6)영상및이미지\레이저1513사진\IMG_93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230600" y="-10439400"/>
            <a:ext cx="3883152" cy="2588768"/>
          </a:xfrm>
          <a:prstGeom prst="rect">
            <a:avLst/>
          </a:prstGeom>
          <a:noFill/>
        </p:spPr>
      </p:pic>
      <p:pic>
        <p:nvPicPr>
          <p:cNvPr id="6" name="Picture 2" descr="C:\Documents and Settings\Administrator\My Documents\선진서류\레이저402\6)영상및이미지\레이저1513사진\IMG_93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03523"/>
            <a:ext cx="8858311" cy="6535201"/>
          </a:xfrm>
          <a:prstGeom prst="rect">
            <a:avLst/>
          </a:prstGeom>
          <a:noFill/>
        </p:spPr>
      </p:pic>
      <p:sp>
        <p:nvSpPr>
          <p:cNvPr id="7" name="모서리가 둥근 직사각형 6"/>
          <p:cNvSpPr/>
          <p:nvPr/>
        </p:nvSpPr>
        <p:spPr>
          <a:xfrm>
            <a:off x="357158" y="1785926"/>
            <a:ext cx="8572560" cy="2714644"/>
          </a:xfrm>
          <a:prstGeom prst="roundRect">
            <a:avLst/>
          </a:prstGeom>
          <a:solidFill>
            <a:srgbClr val="D8A8BA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ko-KR" altLang="en-US" sz="4000" b="1" i="1" kern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퇴행성 관절염 </a:t>
            </a:r>
            <a:r>
              <a:rPr lang="en-US" altLang="ko-KR" sz="4000" b="1" i="1" kern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4000" b="1" i="1" kern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및  염증치료 희망</a:t>
            </a:r>
            <a:r>
              <a:rPr lang="en-US" altLang="ko-KR" sz="4000" b="1" i="1" kern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!</a:t>
            </a:r>
          </a:p>
          <a:p>
            <a:pPr algn="ctr" eaLnBrk="0" hangingPunct="0">
              <a:defRPr/>
            </a:pPr>
            <a:endParaRPr lang="en-US" altLang="ko-KR" kern="0" dirty="0" smtClean="0">
              <a:solidFill>
                <a:schemeClr val="tx2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hangingPunct="0">
              <a:defRPr/>
            </a:pPr>
            <a:r>
              <a:rPr lang="ko-KR" altLang="en-US" sz="72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저 출 </a:t>
            </a:r>
            <a:r>
              <a:rPr lang="ko-KR" altLang="en-US" sz="7200" b="1" kern="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력</a:t>
            </a:r>
            <a:r>
              <a:rPr lang="ko-KR" altLang="en-US" sz="7200" b="1" kern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7200" b="1" kern="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레</a:t>
            </a:r>
            <a:r>
              <a:rPr lang="ko-KR" altLang="en-US" sz="72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이 저</a:t>
            </a:r>
            <a:endParaRPr lang="en-US" altLang="ko-KR" sz="72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357158" y="1857364"/>
            <a:ext cx="8501122" cy="292895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전기적 에너지를 </a:t>
            </a:r>
          </a:p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광화학적 에너지로 변환시킨 </a:t>
            </a:r>
          </a:p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물리적 성질을 가진</a:t>
            </a:r>
            <a:r>
              <a:rPr lang="ko-KR" altLang="en-US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  </a:t>
            </a:r>
            <a:r>
              <a:rPr lang="ko-KR" alt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빛</a:t>
            </a:r>
            <a:r>
              <a:rPr lang="ko-KR" altLang="en-US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ko-KR" alt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2285984" y="500042"/>
            <a:ext cx="4572032" cy="857256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4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레</a:t>
            </a:r>
            <a:r>
              <a:rPr lang="ko-KR" alt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 이 저 란</a:t>
            </a:r>
            <a:endParaRPr lang="ko-KR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1428728" y="642918"/>
            <a:ext cx="6215106" cy="928694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고출력 레이저 </a:t>
            </a:r>
            <a:r>
              <a:rPr lang="en-US" altLang="ko-K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(1,200nm)</a:t>
            </a:r>
            <a:endParaRPr lang="ko-KR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285720" y="2000240"/>
            <a:ext cx="8643998" cy="292895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4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라식수술</a:t>
            </a:r>
            <a:r>
              <a:rPr lang="en-US" altLang="ko-KR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피부박피</a:t>
            </a:r>
            <a:r>
              <a:rPr lang="en-US" altLang="ko-KR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종양제거</a:t>
            </a:r>
            <a:endParaRPr lang="ko-KR" alt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428596" y="1357298"/>
            <a:ext cx="8358246" cy="185738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국내 관절염 환자 약 </a:t>
            </a:r>
            <a:r>
              <a:rPr lang="en-US" altLang="ko-K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700</a:t>
            </a:r>
            <a:r>
              <a:rPr lang="ko-KR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만 </a:t>
            </a:r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명</a:t>
            </a:r>
            <a:r>
              <a:rPr lang="en-US" altLang="ko-KR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!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428596" y="3571876"/>
            <a:ext cx="8358246" cy="185738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의료비 지출 </a:t>
            </a:r>
            <a:r>
              <a:rPr lang="en-US" altLang="ko-K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1</a:t>
            </a:r>
            <a:r>
              <a:rPr lang="ko-KR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조원</a:t>
            </a:r>
            <a:r>
              <a:rPr lang="en-US" altLang="ko-K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1571604" y="357166"/>
            <a:ext cx="6215106" cy="928694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저출력</a:t>
            </a: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 레이저 </a:t>
            </a:r>
            <a:r>
              <a:rPr lang="en-US" altLang="ko-K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(650nm)</a:t>
            </a:r>
            <a:endParaRPr lang="ko-KR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500034" y="2500306"/>
            <a:ext cx="8358246" cy="85725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en-US" altLang="ko-KR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40</a:t>
            </a: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년 전부터 전 세계 의학계에서 사용</a:t>
            </a:r>
            <a:endParaRPr lang="ko-KR" altLang="en-US" sz="32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00034" y="3571876"/>
            <a:ext cx="8358246" cy="85725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염증 관련 질환 치료 </a:t>
            </a:r>
            <a:r>
              <a:rPr lang="en-US" altLang="ko-KR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ko-KR" altLang="en-US" sz="32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500034" y="4643446"/>
            <a:ext cx="8358246" cy="85725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유럽에서는</a:t>
            </a:r>
            <a:r>
              <a:rPr lang="ko-KR" altLang="en-US" sz="3200" b="1" dirty="0" smtClean="0">
                <a:solidFill>
                  <a:schemeClr val="tx1"/>
                </a:solidFill>
                <a:latin typeface="Arial" charset="0"/>
                <a:ea typeface="산돌고딕 L" pitchFamily="18" charset="-127"/>
              </a:rPr>
              <a:t> </a:t>
            </a:r>
            <a:r>
              <a:rPr lang="en-US" altLang="ko-KR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80%</a:t>
            </a: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이상의  질병 치료에 사용 </a:t>
            </a:r>
            <a:endParaRPr lang="ko-KR" altLang="en-US" sz="32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500034" y="5715016"/>
            <a:ext cx="8358246" cy="85725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국제 학술 논문 </a:t>
            </a:r>
            <a:r>
              <a:rPr lang="en-US" altLang="ko-KR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3,000</a:t>
            </a: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편</a:t>
            </a:r>
            <a:endParaRPr lang="ko-KR" altLang="en-US" sz="32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3428992" y="1571612"/>
            <a:ext cx="5429288" cy="642942"/>
          </a:xfrm>
          <a:prstGeom prst="roundRect">
            <a:avLst/>
          </a:prstGeom>
          <a:solidFill>
            <a:srgbClr val="D8A8BA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참고문헌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레이저의 화학적 치료법</a:t>
            </a:r>
            <a:endParaRPr lang="ko-KR" altLang="en-US" sz="24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5" grpId="0" animBg="1"/>
      <p:bldP spid="7" grpId="0" animBg="1"/>
      <p:bldP spid="10" grpId="0" animBg="1"/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1000100" y="1000108"/>
            <a:ext cx="7358114" cy="4000528"/>
          </a:xfrm>
          <a:prstGeom prst="roundRect">
            <a:avLst/>
          </a:prstGeom>
          <a:solidFill>
            <a:srgbClr val="D8A8BA"/>
          </a:solidFill>
          <a:ln>
            <a:solidFill>
              <a:schemeClr val="bg2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defRPr/>
            </a:pPr>
            <a:r>
              <a:rPr lang="ko-KR" altLang="en-US" sz="7200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저출력레이저</a:t>
            </a:r>
            <a:endParaRPr lang="en-US" altLang="ko-KR" sz="11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>
              <a:lnSpc>
                <a:spcPct val="150000"/>
              </a:lnSpc>
              <a:defRPr/>
            </a:pPr>
            <a:r>
              <a:rPr lang="ko-KR" altLang="en-US" sz="7200" b="1" i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치 </a:t>
            </a:r>
            <a:r>
              <a:rPr lang="ko-KR" altLang="en-US" sz="7200" b="1" i="1" dirty="0" err="1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료</a:t>
            </a:r>
            <a:r>
              <a:rPr lang="ko-KR" altLang="en-US" sz="7200" b="1" i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원 리</a:t>
            </a:r>
            <a:endParaRPr lang="en-US" altLang="ko-KR" sz="7200" b="1" i="1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214282" y="214290"/>
            <a:ext cx="3429024" cy="642942"/>
          </a:xfrm>
          <a:prstGeom prst="roundRect">
            <a:avLst/>
          </a:prstGeom>
          <a:solidFill>
            <a:srgbClr val="FFC000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2800" b="1" dirty="0" smtClean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질병의 발생 원인</a:t>
            </a:r>
            <a:endParaRPr lang="ko-KR" altLang="en-US" sz="2800" b="1" dirty="0">
              <a:solidFill>
                <a:srgbClr val="7030A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4572000" y="214290"/>
            <a:ext cx="4357718" cy="642942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2800" b="1" dirty="0" err="1" smtClean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저출력레이저의</a:t>
            </a:r>
            <a:r>
              <a:rPr lang="ko-KR" altLang="en-US" sz="2800" b="1" dirty="0" smtClean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 질병 치료</a:t>
            </a:r>
            <a:endParaRPr lang="ko-KR" altLang="en-US" sz="2800" b="1" dirty="0">
              <a:solidFill>
                <a:srgbClr val="7030A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214282" y="1000108"/>
            <a:ext cx="3429024" cy="64294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모세혈관기능저하</a:t>
            </a:r>
            <a:endParaRPr lang="ko-KR" altLang="en-US" sz="2800" b="1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214282" y="2643182"/>
            <a:ext cx="3429024" cy="64294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세포감소</a:t>
            </a:r>
            <a:endParaRPr lang="ko-KR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214282" y="3500438"/>
            <a:ext cx="3429024" cy="64294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염증 증가</a:t>
            </a:r>
            <a:endParaRPr lang="en-US" altLang="ko-KR" sz="28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4572000" y="1000108"/>
            <a:ext cx="4357718" cy="642942"/>
          </a:xfrm>
          <a:prstGeom prst="roundRect">
            <a:avLst/>
          </a:prstGeom>
          <a:solidFill>
            <a:srgbClr val="FF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모세혈관기능 강화 </a:t>
            </a:r>
            <a:endParaRPr lang="ko-KR" altLang="en-US" sz="2800" b="1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4572000" y="2643182"/>
            <a:ext cx="4357718" cy="642942"/>
          </a:xfrm>
          <a:prstGeom prst="roundRect">
            <a:avLst/>
          </a:prstGeom>
          <a:solidFill>
            <a:srgbClr val="FF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세포 증가</a:t>
            </a:r>
            <a:endParaRPr lang="ko-KR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214282" y="4500570"/>
            <a:ext cx="3571900" cy="64294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근력</a:t>
            </a:r>
            <a:r>
              <a:rPr lang="en-US" altLang="ko-KR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인체기능</a:t>
            </a:r>
            <a:r>
              <a:rPr lang="en-US" altLang="ko-KR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약화</a:t>
            </a:r>
            <a:endParaRPr lang="en-US" altLang="ko-KR" sz="28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214282" y="5572140"/>
            <a:ext cx="3571900" cy="64294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en-US" altLang="ko-KR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80%</a:t>
            </a:r>
            <a:r>
              <a:rPr lang="ko-KR" alt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의 질병 발생</a:t>
            </a:r>
            <a:endParaRPr lang="en-US" altLang="ko-KR" sz="28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214282" y="1785926"/>
            <a:ext cx="3429024" cy="64294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혈액의 질 저하</a:t>
            </a:r>
            <a:endParaRPr lang="en-US" altLang="ko-KR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4572000" y="1785926"/>
            <a:ext cx="4357718" cy="642942"/>
          </a:xfrm>
          <a:prstGeom prst="roundRect">
            <a:avLst/>
          </a:prstGeom>
          <a:solidFill>
            <a:srgbClr val="FF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청혈</a:t>
            </a:r>
            <a:r>
              <a:rPr lang="ko-KR" alt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 작용 </a:t>
            </a:r>
            <a:endParaRPr lang="ko-KR" altLang="en-US" sz="2800" b="1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>
            <a:off x="4572000" y="3500438"/>
            <a:ext cx="4357718" cy="642942"/>
          </a:xfrm>
          <a:prstGeom prst="roundRect">
            <a:avLst/>
          </a:prstGeom>
          <a:solidFill>
            <a:srgbClr val="FF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염증 감소</a:t>
            </a:r>
            <a:endParaRPr lang="ko-KR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4643438" y="4500570"/>
            <a:ext cx="4214842" cy="642942"/>
          </a:xfrm>
          <a:prstGeom prst="roundRect">
            <a:avLst/>
          </a:prstGeom>
          <a:solidFill>
            <a:srgbClr val="FF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근력</a:t>
            </a:r>
            <a:r>
              <a:rPr lang="en-US" altLang="ko-KR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인체기능</a:t>
            </a:r>
            <a:r>
              <a:rPr lang="en-US" altLang="ko-KR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강화</a:t>
            </a:r>
            <a:endParaRPr lang="en-US" altLang="ko-KR" sz="28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4714876" y="5572140"/>
            <a:ext cx="4214842" cy="642942"/>
          </a:xfrm>
          <a:prstGeom prst="roundRect">
            <a:avLst/>
          </a:prstGeom>
          <a:solidFill>
            <a:srgbClr val="FF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en-US" altLang="ko-KR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80%</a:t>
            </a:r>
            <a:r>
              <a:rPr lang="ko-KR" alt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의 질병 치료</a:t>
            </a:r>
            <a:endParaRPr lang="ko-KR" altLang="en-US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7" grpId="0" animBg="1"/>
      <p:bldP spid="8" grpId="0" animBg="1"/>
      <p:bldP spid="10" grpId="0" animBg="1"/>
      <p:bldP spid="11" grpId="0" animBg="1"/>
      <p:bldP spid="13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357422" y="142852"/>
          <a:ext cx="4572000" cy="6578600"/>
        </p:xfrm>
        <a:graphic>
          <a:graphicData uri="http://schemas.openxmlformats.org/presentationml/2006/ole">
            <p:oleObj spid="_x0000_s1026" name="Acrobat Document" r:id="rId3" imgW="9189000" imgH="13221000" progId="AcroExch.Document.11">
              <p:embed/>
            </p:oleObj>
          </a:graphicData>
        </a:graphic>
      </p:graphicFrame>
      <p:pic>
        <p:nvPicPr>
          <p:cNvPr id="1027" name="Picture 6" descr="레이저402 로고2 cop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64438" y="242888"/>
            <a:ext cx="132873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tor\My Documents\선진서류\레이저402\6)영상및이미지\레이저1513사진\IMG_93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230600" y="-10439400"/>
            <a:ext cx="3883152" cy="2588768"/>
          </a:xfrm>
          <a:prstGeom prst="rect">
            <a:avLst/>
          </a:prstGeom>
          <a:noFill/>
        </p:spPr>
      </p:pic>
      <p:pic>
        <p:nvPicPr>
          <p:cNvPr id="5" name="Picture 6" descr="디스크와근육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571612"/>
            <a:ext cx="6116412" cy="3534983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8" name="모서리가 둥근 직사각형 7"/>
          <p:cNvSpPr/>
          <p:nvPr/>
        </p:nvSpPr>
        <p:spPr>
          <a:xfrm>
            <a:off x="571472" y="285728"/>
            <a:ext cx="8143932" cy="928694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장덕한의원 </a:t>
            </a:r>
            <a:r>
              <a:rPr lang="ko-KR" alt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無수술</a:t>
            </a: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 관절</a:t>
            </a:r>
            <a:r>
              <a:rPr lang="en-US" altLang="ko-KR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디스크 치료 방법</a:t>
            </a:r>
            <a:endParaRPr lang="ko-KR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285720" y="5572140"/>
            <a:ext cx="8429684" cy="64294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관절과 척추 주변의 힘줄</a:t>
            </a:r>
            <a:r>
              <a:rPr lang="en-US" altLang="ko-KR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인대</a:t>
            </a:r>
            <a:r>
              <a:rPr lang="en-US" altLang="ko-KR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근육을 살려준다</a:t>
            </a:r>
            <a:r>
              <a:rPr lang="en-US" altLang="ko-KR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r>
              <a:rPr lang="ko-KR" altLang="en-US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lang="ko-KR" altLang="en-US" sz="28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285720" y="571480"/>
            <a:ext cx="8643998" cy="5429288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4400" b="1" dirty="0" smtClean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수술 없이 관절염과 디스크 치료</a:t>
            </a:r>
            <a:r>
              <a:rPr lang="ko-KR" altLang="en-US" sz="44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 </a:t>
            </a:r>
            <a:endParaRPr lang="en-US" altLang="ko-KR" sz="4400" b="1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4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장덕한의원</a:t>
            </a:r>
            <a:r>
              <a:rPr lang="en-US" altLang="ko-KR" sz="4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4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자생한방병원</a:t>
            </a:r>
            <a:endParaRPr lang="en-US" altLang="ko-KR" sz="44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44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경희무릅나무</a:t>
            </a:r>
            <a:r>
              <a:rPr lang="ko-KR" altLang="en-US" sz="4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한의원</a:t>
            </a:r>
            <a:r>
              <a:rPr lang="en-US" altLang="ko-KR" sz="4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</a:t>
            </a:r>
          </a:p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4800" b="1" i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레이저</a:t>
            </a:r>
            <a:r>
              <a:rPr lang="en-US" altLang="ko-KR" sz="4800" b="1" i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402</a:t>
            </a:r>
            <a:endParaRPr lang="ko-KR" altLang="en-US" sz="4800" b="1" i="1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tor\My Documents\선진서류\레이저402\6)영상및이미지\레이저1513사진\IMG_93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230600" y="-10439400"/>
            <a:ext cx="3883152" cy="2588768"/>
          </a:xfrm>
          <a:prstGeom prst="rect">
            <a:avLst/>
          </a:prstGeom>
          <a:noFill/>
        </p:spPr>
      </p:pic>
      <p:pic>
        <p:nvPicPr>
          <p:cNvPr id="6" name="Picture 2" descr="C:\Documents and Settings\Administrator\My Documents\선진서류\레이저402\6)영상및이미지\레이저1513사진\IMG_93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7" name="모서리가 둥근 직사각형 6"/>
          <p:cNvSpPr/>
          <p:nvPr/>
        </p:nvSpPr>
        <p:spPr>
          <a:xfrm>
            <a:off x="357158" y="1928802"/>
            <a:ext cx="8572560" cy="2714644"/>
          </a:xfrm>
          <a:prstGeom prst="roundRect">
            <a:avLst/>
          </a:prstGeom>
          <a:solidFill>
            <a:srgbClr val="D8A8BA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endParaRPr lang="en-US" altLang="ko-KR" sz="4000" b="1" i="1" kern="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hangingPunct="0">
              <a:defRPr/>
            </a:pPr>
            <a:r>
              <a:rPr lang="ko-KR" altLang="en-US" sz="4000" b="1" i="1" kern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질병 원인의 </a:t>
            </a:r>
            <a:r>
              <a:rPr lang="en-US" altLang="ko-KR" sz="4000" b="1" i="1" kern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80% </a:t>
            </a:r>
            <a:r>
              <a:rPr lang="ko-KR" altLang="en-US" sz="4000" b="1" i="1" kern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이상은 </a:t>
            </a:r>
            <a:r>
              <a:rPr lang="ko-KR" altLang="en-US" sz="4000" b="1" i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염증</a:t>
            </a:r>
            <a:r>
              <a:rPr lang="ko-KR" altLang="en-US" sz="4000" b="1" i="1" kern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4000" b="1" i="1" kern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!!</a:t>
            </a:r>
          </a:p>
          <a:p>
            <a:pPr algn="ctr" eaLnBrk="0" hangingPunct="0">
              <a:defRPr/>
            </a:pPr>
            <a:endParaRPr lang="en-US" altLang="ko-KR" sz="2000" b="1" i="1" kern="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hangingPunct="0">
              <a:defRPr/>
            </a:pPr>
            <a:endParaRPr lang="en-US" altLang="ko-KR" kern="0" dirty="0" smtClean="0">
              <a:solidFill>
                <a:schemeClr val="tx2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모서리가 둥근 직사각형 11"/>
          <p:cNvSpPr/>
          <p:nvPr/>
        </p:nvSpPr>
        <p:spPr>
          <a:xfrm>
            <a:off x="500034" y="285728"/>
            <a:ext cx="8072494" cy="571504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세계 의학계 논문에 발표된 </a:t>
            </a:r>
            <a:r>
              <a:rPr lang="ko-KR" alt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저출력</a:t>
            </a: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 레이저</a:t>
            </a:r>
            <a:endParaRPr lang="ko-KR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357158" y="1142984"/>
            <a:ext cx="8501122" cy="64294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indent="-274320" algn="ctr">
              <a:spcBef>
                <a:spcPct val="20000"/>
              </a:spcBef>
              <a:buSzPct val="95000"/>
              <a:defRPr/>
            </a:pP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교통 사고 환자의 치료 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74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명 임상 시험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(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스위스 메디컬센터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en-US" altLang="ko-KR" sz="24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428596" y="1928802"/>
            <a:ext cx="8501122" cy="64294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indent="-274320" algn="ctr">
              <a:spcBef>
                <a:spcPct val="20000"/>
              </a:spcBef>
              <a:buSzPct val="95000"/>
              <a:defRPr/>
            </a:pP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척추 </a:t>
            </a:r>
            <a:r>
              <a:rPr lang="ko-KR" altLang="en-US" sz="24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염증와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무릎 관절염 치료 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이태리 </a:t>
            </a:r>
            <a:r>
              <a:rPr lang="ko-KR" altLang="en-US" sz="24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톨메조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레이저센터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en-US" altLang="ko-KR" sz="24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428596" y="2714620"/>
            <a:ext cx="8501122" cy="64294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indent="-274320" algn="ctr">
              <a:spcBef>
                <a:spcPct val="20000"/>
              </a:spcBef>
              <a:buSzPct val="95000"/>
              <a:defRPr/>
            </a:pPr>
            <a:r>
              <a:rPr lang="ko-KR" altLang="en-US" sz="24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후포진성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신경통 치료 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캐나다 </a:t>
            </a:r>
            <a:r>
              <a:rPr lang="ko-KR" altLang="en-US" sz="24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휘틀리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침술 연구소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en-US" altLang="ko-KR" sz="24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428596" y="3500438"/>
            <a:ext cx="8501122" cy="64294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indent="-274320" algn="ctr">
              <a:spcBef>
                <a:spcPct val="20000"/>
              </a:spcBef>
              <a:buSzPct val="95000"/>
              <a:defRPr/>
            </a:pP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아토피 피부 개선 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81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명 임상시험 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일본 효고 의과 대학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en-US" altLang="ko-KR" sz="24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357158" y="4214818"/>
            <a:ext cx="8501122" cy="64294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indent="-274320" algn="ctr">
              <a:spcBef>
                <a:spcPct val="20000"/>
              </a:spcBef>
              <a:buSzPct val="95000"/>
              <a:defRPr/>
            </a:pP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외과 수술 후 통증과 염증 감소 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러시아 레이저 외과 센터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357158" y="4929198"/>
            <a:ext cx="8501122" cy="64294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indent="-274320" algn="ctr">
              <a:spcBef>
                <a:spcPct val="20000"/>
              </a:spcBef>
              <a:buSzPct val="95000"/>
              <a:defRPr/>
            </a:pP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급성 자궁 통증 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95% 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감소 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아르헨티나 국립의과 대학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en-US" altLang="ko-KR" sz="24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357158" y="5643578"/>
            <a:ext cx="8501122" cy="64294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indent="-274320" algn="ctr">
              <a:spcBef>
                <a:spcPct val="20000"/>
              </a:spcBef>
              <a:buSzPct val="95000"/>
              <a:defRPr/>
            </a:pPr>
            <a:r>
              <a:rPr lang="ko-KR" altLang="en-US" sz="24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뇌경색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환자의 모세 혈관 기능 회복 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상하이 </a:t>
            </a:r>
            <a:r>
              <a:rPr lang="ko-KR" altLang="en-US" sz="24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난휘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중앙병원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en-US" altLang="ko-KR" sz="24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357158" y="1714488"/>
            <a:ext cx="8501122" cy="64294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indent="-274320" algn="ctr">
              <a:spcBef>
                <a:spcPct val="20000"/>
              </a:spcBef>
              <a:buSzPct val="95000"/>
              <a:defRPr/>
            </a:pP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생리통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변비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하복부 및 수족 냉증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피부노화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저혈압 증후군</a:t>
            </a:r>
            <a:endParaRPr lang="en-US" altLang="ko-KR" sz="24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285720" y="2786058"/>
            <a:ext cx="8572560" cy="64294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indent="-274320" algn="ctr">
              <a:spcBef>
                <a:spcPct val="20000"/>
              </a:spcBef>
              <a:buSzPct val="95000"/>
              <a:defRPr/>
            </a:pP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복부비만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산후관리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전립선 비대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성기능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탈모</a:t>
            </a:r>
            <a:endParaRPr lang="en-US" altLang="ko-KR" sz="24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357158" y="3786190"/>
            <a:ext cx="8501122" cy="64294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indent="-274320" algn="ctr">
              <a:spcBef>
                <a:spcPct val="20000"/>
              </a:spcBef>
              <a:buSzPct val="95000"/>
              <a:defRPr/>
            </a:pPr>
            <a:r>
              <a:rPr lang="ko-KR" altLang="en-US" sz="24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오십견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만성통증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신경통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성장통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디스크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협착증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엘보</a:t>
            </a:r>
            <a:endParaRPr lang="en-US" altLang="ko-KR" sz="24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357158" y="4786322"/>
            <a:ext cx="8501122" cy="64294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indent="-274320" algn="ctr">
              <a:spcBef>
                <a:spcPct val="20000"/>
              </a:spcBef>
              <a:buSzPct val="95000"/>
              <a:defRPr/>
            </a:pPr>
            <a:r>
              <a:rPr lang="ko-KR" altLang="en-US" sz="24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염좌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중이염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장염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위염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비염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아토피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자궁 </a:t>
            </a:r>
            <a:r>
              <a:rPr lang="ko-KR" altLang="en-US" sz="24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유착증</a:t>
            </a:r>
            <a:endParaRPr lang="en-US" altLang="ko-KR" sz="24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000100" y="357166"/>
            <a:ext cx="7643866" cy="928694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저출력</a:t>
            </a: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 레이저의 치료 분야</a:t>
            </a:r>
            <a:endParaRPr lang="ko-KR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357158" y="5643578"/>
            <a:ext cx="8501122" cy="64294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indent="-274320" algn="ctr">
              <a:spcBef>
                <a:spcPct val="20000"/>
              </a:spcBef>
              <a:buSzPct val="95000"/>
              <a:defRPr/>
            </a:pPr>
            <a:r>
              <a:rPr lang="ko-KR" altLang="en-US" sz="2800" b="1" i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질병의 </a:t>
            </a:r>
            <a:r>
              <a:rPr lang="en-US" altLang="ko-KR" sz="2800" b="1" i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80%</a:t>
            </a:r>
            <a:r>
              <a:rPr lang="ko-KR" altLang="en-US" sz="2800" b="1" i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를 차지하는 </a:t>
            </a:r>
            <a:r>
              <a:rPr lang="en-US" altLang="ko-KR" sz="2800" b="1" i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i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염증 질환 치료</a:t>
            </a:r>
            <a:r>
              <a:rPr lang="en-US" altLang="ko-KR" sz="2800" b="1" i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!</a:t>
            </a:r>
            <a:endParaRPr lang="en-US" altLang="ko-KR" sz="2800" b="1" i="1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C:\Users\1\Documents\라파402\허가\심평원적응증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116633"/>
            <a:ext cx="8568952" cy="660759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4214810" y="1285860"/>
            <a:ext cx="4572032" cy="85725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0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모세혈관 기능의 저하</a:t>
            </a:r>
            <a:endParaRPr lang="en-US" altLang="ko-KR" sz="30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285720" y="1714488"/>
            <a:ext cx="3429024" cy="4071966"/>
            <a:chOff x="204" y="890"/>
            <a:chExt cx="2606" cy="3084"/>
          </a:xfrm>
        </p:grpSpPr>
        <p:pic>
          <p:nvPicPr>
            <p:cNvPr id="7" name="Picture 10" descr="그림3 copy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04" y="890"/>
              <a:ext cx="2606" cy="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Line 11"/>
            <p:cNvSpPr>
              <a:spLocks noChangeShapeType="1"/>
            </p:cNvSpPr>
            <p:nvPr/>
          </p:nvSpPr>
          <p:spPr bwMode="gray">
            <a:xfrm flipV="1">
              <a:off x="1819" y="2314"/>
              <a:ext cx="320" cy="13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 eaLnBrk="0" latinLnBrk="0" hangingPunct="0">
                <a:defRPr/>
              </a:pPr>
              <a:endParaRPr lang="ko-KR" alt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돋움체" pitchFamily="49" charset="-127"/>
              </a:endParaRPr>
            </a:p>
          </p:txBody>
        </p:sp>
      </p:grpSp>
      <p:sp>
        <p:nvSpPr>
          <p:cNvPr id="10" name="모서리가 둥근 직사각형 9"/>
          <p:cNvSpPr/>
          <p:nvPr/>
        </p:nvSpPr>
        <p:spPr>
          <a:xfrm>
            <a:off x="4214810" y="2285992"/>
            <a:ext cx="4572032" cy="85725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0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세포</a:t>
            </a:r>
            <a:r>
              <a:rPr lang="ko-KR" altLang="en-US" sz="3000" b="1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의 </a:t>
            </a:r>
            <a:r>
              <a:rPr lang="ko-KR" altLang="en-US" sz="30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감소</a:t>
            </a:r>
            <a:endParaRPr lang="en-US" altLang="ko-KR" sz="30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4214810" y="3357562"/>
            <a:ext cx="4572032" cy="85725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염</a:t>
            </a:r>
            <a:r>
              <a:rPr lang="ko-KR" altLang="en-US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증</a:t>
            </a:r>
            <a:r>
              <a:rPr lang="ko-KR" altLang="en-US" sz="3000" b="1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0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및 통증 발생</a:t>
            </a:r>
            <a:endParaRPr lang="en-US" altLang="ko-KR" sz="30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4214810" y="4357694"/>
            <a:ext cx="4572032" cy="85725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0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근육</a:t>
            </a:r>
            <a:r>
              <a:rPr lang="ko-KR" altLang="en-US" sz="3000" b="1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의 </a:t>
            </a:r>
            <a:r>
              <a:rPr lang="ko-KR" altLang="en-US" sz="30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약화</a:t>
            </a:r>
            <a:endParaRPr lang="en-US" altLang="ko-KR" sz="30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4214810" y="5429264"/>
            <a:ext cx="4572032" cy="85725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퇴행</a:t>
            </a:r>
            <a:r>
              <a:rPr lang="ko-KR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성 </a:t>
            </a:r>
            <a:r>
              <a:rPr lang="ko-KR" alt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관절염 발생</a:t>
            </a:r>
            <a:endParaRPr lang="en-US" altLang="ko-KR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1500166" y="142852"/>
            <a:ext cx="5429288" cy="857256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퇴행성 관절염의 원인</a:t>
            </a:r>
            <a:endParaRPr lang="ko-KR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1285852" y="428604"/>
            <a:ext cx="6072230" cy="857256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3600" b="1" dirty="0" err="1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저출력</a:t>
            </a:r>
            <a:r>
              <a:rPr lang="ko-KR" altLang="en-US" sz="36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레이저 </a:t>
            </a:r>
            <a:r>
              <a:rPr lang="ko-KR" altLang="en-US" sz="3600" b="1" dirty="0" err="1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적응증</a:t>
            </a:r>
            <a:r>
              <a:rPr lang="ko-KR" altLang="en-US" sz="36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3600" b="1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142844" y="1785926"/>
            <a:ext cx="8858312" cy="3786214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상처회복</a:t>
            </a:r>
            <a:r>
              <a:rPr lang="en-US" altLang="ko-KR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3200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류마치스</a:t>
            </a:r>
            <a:r>
              <a:rPr lang="ko-KR" altLang="en-US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관절염</a:t>
            </a:r>
            <a:r>
              <a:rPr lang="en-US" altLang="ko-KR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3200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근막통증</a:t>
            </a:r>
            <a:endParaRPr lang="en-US" altLang="ko-KR" sz="32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defRPr/>
            </a:pPr>
            <a:endParaRPr lang="en-US" altLang="ko-KR" sz="16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defRPr/>
            </a:pPr>
            <a:r>
              <a:rPr lang="ko-KR" altLang="en-US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200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증후근</a:t>
            </a:r>
            <a:r>
              <a:rPr lang="en-US" altLang="ko-KR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3200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건초염</a:t>
            </a:r>
            <a:r>
              <a:rPr lang="en-US" altLang="ko-KR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말초 신경 손상 후 신경</a:t>
            </a:r>
            <a:endParaRPr lang="en-US" altLang="ko-KR" sz="32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defRPr/>
            </a:pPr>
            <a:endParaRPr lang="en-US" altLang="ko-KR" sz="16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defRPr/>
            </a:pPr>
            <a:r>
              <a:rPr lang="ko-KR" altLang="en-US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재생</a:t>
            </a:r>
            <a:r>
              <a:rPr lang="en-US" altLang="ko-KR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안면 신경 마비</a:t>
            </a:r>
            <a:r>
              <a:rPr lang="en-US" altLang="ko-KR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3200" b="1" dirty="0" err="1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염증성</a:t>
            </a:r>
            <a:r>
              <a:rPr lang="ko-KR" altLang="en-US" sz="32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질환</a:t>
            </a:r>
            <a:r>
              <a:rPr lang="en-US" altLang="ko-KR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욕창</a:t>
            </a:r>
            <a:r>
              <a:rPr lang="en-US" altLang="ko-KR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</a:t>
            </a:r>
          </a:p>
          <a:p>
            <a:pPr algn="ctr" eaLnBrk="0" latinLnBrk="0" hangingPunct="0">
              <a:defRPr/>
            </a:pPr>
            <a:endParaRPr lang="en-US" altLang="ko-KR" sz="16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defRPr/>
            </a:pPr>
            <a:r>
              <a:rPr lang="en-US" altLang="ko-KR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  </a:t>
            </a:r>
            <a:r>
              <a:rPr lang="ko-KR" altLang="en-US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연부 조직에 의한 </a:t>
            </a:r>
            <a:r>
              <a:rPr lang="ko-KR" altLang="en-US" sz="3200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통증성</a:t>
            </a:r>
            <a:r>
              <a:rPr lang="ko-KR" altLang="en-US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질환</a:t>
            </a:r>
            <a:r>
              <a:rPr lang="en-US" altLang="ko-KR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3200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근염</a:t>
            </a:r>
            <a:r>
              <a:rPr lang="en-US" altLang="ko-KR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3200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건염</a:t>
            </a:r>
            <a:r>
              <a:rPr lang="en-US" altLang="ko-KR" sz="32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5" name="Picture 3" descr="C:\Users\1\Documents\라파402\학술\동아일보기사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9351" y="116632"/>
            <a:ext cx="6402969" cy="66688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C:\Users\1\Documents\라파402\학술\조선일보척추근육강화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16632"/>
            <a:ext cx="6264697" cy="658897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5786" y="3643314"/>
            <a:ext cx="7143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o-KR" altLang="en-US" sz="9600" dirty="0">
              <a:solidFill>
                <a:srgbClr val="FF0000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8" y="2571744"/>
            <a:ext cx="75009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0" dirty="0" smtClean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rPr>
              <a:t>기본 사용 방법</a:t>
            </a:r>
            <a:endParaRPr lang="ko-KR" altLang="en-US" sz="8000" dirty="0">
              <a:solidFill>
                <a:srgbClr val="FF0000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pic>
        <p:nvPicPr>
          <p:cNvPr id="12" name="Picture 12" descr="레이저402 로고2 co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857232"/>
            <a:ext cx="4929222" cy="125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500034" y="285728"/>
            <a:ext cx="7500990" cy="928694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관절염 치료기 레이저</a:t>
            </a:r>
            <a:r>
              <a:rPr lang="en-US" altLang="ko-KR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402</a:t>
            </a: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 첨단 기술</a:t>
            </a:r>
            <a:endParaRPr lang="ko-KR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4429124" y="1643050"/>
            <a:ext cx="4071966" cy="2714644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체표 반응 장치</a:t>
            </a:r>
            <a:endParaRPr lang="en-US" altLang="ko-KR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r>
              <a:rPr lang="en-US" altLang="ko-KR" sz="20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402</a:t>
            </a:r>
            <a:r>
              <a:rPr lang="ko-KR" altLang="en-US" sz="20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개의 반도체에서 발생되는 특수 열 파장은  질병이 있는 곳에서만 땀을 발생시킨다</a:t>
            </a:r>
            <a:r>
              <a:rPr lang="en-US" altLang="ko-KR" sz="20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20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1" name="Picture 9" descr="불빛전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643050"/>
            <a:ext cx="3633787" cy="2663825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785786" y="285728"/>
            <a:ext cx="7500990" cy="928694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관절염 치료기 레이저</a:t>
            </a:r>
            <a:r>
              <a:rPr lang="en-US" altLang="ko-KR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402</a:t>
            </a: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 사용방법</a:t>
            </a:r>
            <a:endParaRPr lang="ko-KR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3214678" y="1643050"/>
            <a:ext cx="5572164" cy="714380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반드시 </a:t>
            </a:r>
            <a:r>
              <a:rPr lang="ko-KR" altLang="en-US" sz="2400" b="1" dirty="0" err="1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맨살</a:t>
            </a:r>
            <a:r>
              <a:rPr lang="ko-KR" altLang="en-US" sz="24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에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사용</a:t>
            </a:r>
            <a:endParaRPr lang="ko-KR" altLang="en-US" sz="24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3214678" y="2571744"/>
            <a:ext cx="5643602" cy="714380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관절염 환부에 동작버튼을 누른다</a:t>
            </a:r>
            <a:endParaRPr lang="ko-KR" altLang="en-US" sz="24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3214678" y="3571876"/>
            <a:ext cx="5715040" cy="714380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1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회 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1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시간이상 사용한다 </a:t>
            </a:r>
            <a:endParaRPr lang="ko-KR" altLang="en-US" sz="24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3214678" y="4643446"/>
            <a:ext cx="5715040" cy="714380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명현반응 발생시 시간 조절 사용 </a:t>
            </a:r>
            <a:endParaRPr lang="ko-KR" altLang="en-US" sz="24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026" name="Picture 2" descr="C:\Documents and Settings\Administrator\My Documents\선진서류\레이저402\6)영상및이미지\상표및인물사진\402외국인촬영\IMG_79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469" y="1643050"/>
            <a:ext cx="2524143" cy="3786214"/>
          </a:xfrm>
          <a:prstGeom prst="rect">
            <a:avLst/>
          </a:prstGeom>
          <a:noFill/>
          <a:ln w="12700">
            <a:solidFill>
              <a:srgbClr val="7030A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928662" y="285728"/>
            <a:ext cx="7000924" cy="928694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관절염 치료기 레이저</a:t>
            </a:r>
            <a:r>
              <a:rPr lang="en-US" altLang="ko-KR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402</a:t>
            </a: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 응용 방법</a:t>
            </a:r>
            <a:endParaRPr lang="ko-KR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785786" y="3286124"/>
            <a:ext cx="1571636" cy="42862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0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슬관절염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lang="ko-KR" altLang="en-US" sz="24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1" name="Picture 2" descr="C:\Documents and Settings\Administrator\My Documents\선진서류\레이저402\6)영상및이미지\상표및인물사진\402외국인촬영\IMG_79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2214563" cy="1820863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12" name="Picture 13" descr="크기IMG_78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1357298"/>
            <a:ext cx="2219325" cy="180657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13" name="모서리가 둥근 직사각형 12"/>
          <p:cNvSpPr/>
          <p:nvPr/>
        </p:nvSpPr>
        <p:spPr>
          <a:xfrm>
            <a:off x="3357554" y="3286124"/>
            <a:ext cx="1571636" cy="42862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0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허리디스크</a:t>
            </a:r>
            <a:endParaRPr lang="ko-KR" altLang="en-US" sz="24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4" name="Picture 29" descr="크기IMG_79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4000504"/>
            <a:ext cx="2214562" cy="1785938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15" name="모서리가 둥근 직사각형 14"/>
          <p:cNvSpPr/>
          <p:nvPr/>
        </p:nvSpPr>
        <p:spPr>
          <a:xfrm>
            <a:off x="6429388" y="3357562"/>
            <a:ext cx="1571636" cy="42862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0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오십견</a:t>
            </a:r>
            <a:endParaRPr lang="ko-KR" altLang="en-US" sz="20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6" name="Picture 30" descr="크기IMG_789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3929066"/>
            <a:ext cx="2222500" cy="1766887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17" name="Picture 32" descr="크기IMG_784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98" y="1428736"/>
            <a:ext cx="2211387" cy="177482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18" name="Picture 31" descr="크기IMG_786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34" y="3857628"/>
            <a:ext cx="2232025" cy="176212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19" name="모서리가 둥근 직사각형 18"/>
          <p:cNvSpPr/>
          <p:nvPr/>
        </p:nvSpPr>
        <p:spPr>
          <a:xfrm>
            <a:off x="857224" y="5857892"/>
            <a:ext cx="1571636" cy="42862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0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엘보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lang="ko-KR" altLang="en-US" sz="24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3643306" y="5929330"/>
            <a:ext cx="1571636" cy="42862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0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손관절염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lang="ko-KR" altLang="en-US" sz="24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6500826" y="6000768"/>
            <a:ext cx="1571636" cy="42862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000" b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발관절염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lang="ko-KR" altLang="en-US" sz="24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571472" y="357166"/>
            <a:ext cx="8143932" cy="928694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배위에 올려 놓고 </a:t>
            </a:r>
            <a:r>
              <a:rPr lang="ko-KR" altLang="en-US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주무세요</a:t>
            </a: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ko-KR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6" name="Picture 6" descr="누워있는사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71612"/>
            <a:ext cx="4000528" cy="5040465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 rot="693204">
            <a:off x="1534680" y="4940045"/>
            <a:ext cx="1586178" cy="505127"/>
          </a:xfrm>
          <a:prstGeom prst="rect">
            <a:avLst/>
          </a:prstGeom>
          <a:solidFill>
            <a:srgbClr val="993300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레이저</a:t>
            </a: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402</a:t>
            </a:r>
            <a:endParaRPr lang="ko-KR" altLang="en-US" sz="16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 rot="5998325">
            <a:off x="1450353" y="5215726"/>
            <a:ext cx="1586178" cy="505127"/>
          </a:xfrm>
          <a:prstGeom prst="rect">
            <a:avLst/>
          </a:prstGeom>
          <a:solidFill>
            <a:srgbClr val="993300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레이저</a:t>
            </a: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402</a:t>
            </a:r>
            <a:endParaRPr lang="ko-KR" altLang="en-US" sz="16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4929190" y="1643050"/>
            <a:ext cx="3929122" cy="1071570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600" b="1" dirty="0" err="1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장수혈</a:t>
            </a:r>
            <a:r>
              <a:rPr lang="ko-KR" altLang="en-US" sz="36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조사 </a:t>
            </a:r>
            <a:endParaRPr lang="en-US" altLang="ko-KR" sz="3600" b="1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4929190" y="3071810"/>
            <a:ext cx="3929122" cy="1071570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600" b="1" i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여성에게 기적을</a:t>
            </a:r>
            <a:r>
              <a:rPr lang="en-US" altLang="ko-KR" sz="3600" b="1" i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!</a:t>
            </a:r>
            <a:r>
              <a:rPr lang="ko-KR" altLang="en-US" sz="3600" b="1" i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3600" b="1" i="1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4929190" y="4572008"/>
            <a:ext cx="3929122" cy="1071570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600" b="1" i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기본 중에 기본</a:t>
            </a:r>
            <a:r>
              <a:rPr lang="en-US" altLang="ko-KR" sz="3600" b="1" i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!</a:t>
            </a:r>
            <a:r>
              <a:rPr lang="ko-KR" altLang="en-US" sz="3600" b="1" i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3600" b="1" i="1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5786" y="3643314"/>
            <a:ext cx="7143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o-KR" altLang="en-US" sz="9600" dirty="0">
              <a:solidFill>
                <a:srgbClr val="FF0000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2786058"/>
            <a:ext cx="8715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dirty="0" smtClean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rPr>
              <a:t>피부</a:t>
            </a:r>
            <a:r>
              <a:rPr lang="en-US" altLang="ko-KR" sz="7200" dirty="0" smtClean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rPr>
              <a:t>,</a:t>
            </a:r>
            <a:r>
              <a:rPr lang="ko-KR" altLang="en-US" sz="7200" dirty="0" smtClean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rPr>
              <a:t>탈모 사용 방법 </a:t>
            </a:r>
            <a:endParaRPr lang="ko-KR" altLang="en-US" sz="7200" dirty="0">
              <a:solidFill>
                <a:srgbClr val="FF0000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pic>
        <p:nvPicPr>
          <p:cNvPr id="8" name="Picture 12" descr="레이저402 로고2 co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857232"/>
            <a:ext cx="5786478" cy="147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928662" y="285728"/>
            <a:ext cx="6929486" cy="928694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연예인들의 피부 관리 방법</a:t>
            </a:r>
            <a:endParaRPr lang="ko-KR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285720" y="1428736"/>
            <a:ext cx="4143404" cy="228601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en-US" altLang="ko-KR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&lt; </a:t>
            </a:r>
            <a:r>
              <a:rPr lang="ko-KR" altLang="en-US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피부 노화의 원인 </a:t>
            </a:r>
            <a:r>
              <a:rPr lang="en-US" altLang="ko-KR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&gt;</a:t>
            </a:r>
            <a:endParaRPr lang="en-US" altLang="ko-KR" sz="11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25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세 정도가 되면 </a:t>
            </a:r>
            <a:endParaRPr lang="en-US" altLang="ko-KR" sz="24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4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모세혈관 기능의 저하</a:t>
            </a:r>
            <a:endParaRPr lang="en-US" altLang="ko-KR" sz="2400" b="1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4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로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피부의 노화가 시작된다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24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4643438" y="1428736"/>
            <a:ext cx="4357718" cy="228601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en-US" altLang="ko-KR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&lt; </a:t>
            </a:r>
            <a:r>
              <a:rPr lang="ko-KR" altLang="en-US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일반인 피부 관리 </a:t>
            </a:r>
            <a:r>
              <a:rPr lang="en-US" altLang="ko-KR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&gt;</a:t>
            </a:r>
          </a:p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기존의 화장품은 </a:t>
            </a:r>
            <a:endParaRPr lang="en-US" altLang="ko-KR" sz="24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표피층에만 작용하므로 </a:t>
            </a:r>
            <a:r>
              <a:rPr lang="ko-KR" altLang="en-US" sz="24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근본적인 피부회복이 어렵다</a:t>
            </a:r>
            <a:r>
              <a:rPr lang="en-US" altLang="ko-KR" sz="24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20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285720" y="3857628"/>
            <a:ext cx="4071966" cy="2857520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endParaRPr lang="en-US" altLang="ko-KR" sz="2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r>
              <a:rPr lang="en-US" altLang="ko-KR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&lt; </a:t>
            </a:r>
            <a:r>
              <a:rPr lang="ko-KR" altLang="en-US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연예인 피부 관리 </a:t>
            </a:r>
            <a:r>
              <a:rPr lang="en-US" altLang="ko-KR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&gt;</a:t>
            </a:r>
          </a:p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4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진피층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4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모세혈관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을 회복 </a:t>
            </a:r>
            <a:r>
              <a:rPr lang="ko-KR" altLang="en-US" sz="2800" b="1" dirty="0" err="1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테라피레이저</a:t>
            </a:r>
            <a:r>
              <a:rPr lang="ko-KR" altLang="en-US" sz="28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시술</a:t>
            </a:r>
            <a:endParaRPr lang="en-US" altLang="ko-KR" sz="2800" b="1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을 받는다</a:t>
            </a:r>
            <a:endParaRPr lang="en-US" altLang="ko-KR" sz="24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eaLnBrk="0" latinLnBrk="0" hangingPunct="0">
              <a:lnSpc>
                <a:spcPct val="150000"/>
              </a:lnSpc>
              <a:defRPr/>
            </a:pP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4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endParaRPr lang="ko-KR" altLang="en-US" sz="20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4714876" y="3857628"/>
            <a:ext cx="4214842" cy="278608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endParaRPr lang="en-US" altLang="ko-KR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r>
              <a:rPr lang="en-US" altLang="ko-KR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&lt; </a:t>
            </a:r>
            <a:r>
              <a:rPr lang="ko-KR" altLang="en-US" sz="24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테라피</a:t>
            </a:r>
            <a:r>
              <a:rPr lang="ko-KR" altLang="en-US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레이저 시술 </a:t>
            </a:r>
            <a:r>
              <a:rPr lang="en-US" altLang="ko-KR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&gt;</a:t>
            </a:r>
          </a:p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4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페라피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레이저 시술은 </a:t>
            </a:r>
            <a:r>
              <a:rPr lang="en-US" altLang="ko-KR" sz="28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650nm </a:t>
            </a:r>
            <a:r>
              <a:rPr lang="ko-KR" altLang="en-US" sz="2800" b="1" dirty="0" err="1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저출력레이저</a:t>
            </a:r>
            <a:endParaRPr lang="en-US" altLang="ko-KR" sz="2800" b="1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4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를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사용한다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.</a:t>
            </a:r>
          </a:p>
          <a:p>
            <a:pPr algn="ctr" eaLnBrk="0" latinLnBrk="0" hangingPunct="0">
              <a:lnSpc>
                <a:spcPct val="150000"/>
              </a:lnSpc>
              <a:defRPr/>
            </a:pPr>
            <a:endParaRPr lang="en-US" altLang="ko-KR" sz="20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endParaRPr lang="ko-KR" altLang="en-US" sz="20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3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357158" y="1428736"/>
            <a:ext cx="8358246" cy="228601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35000"/>
              </a:lnSpc>
              <a:defRPr/>
            </a:pPr>
            <a:r>
              <a:rPr lang="ko-KR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일상 생활을 영위하는데 지장이 없을 만큼</a:t>
            </a:r>
          </a:p>
          <a:p>
            <a:pPr algn="ctr">
              <a:lnSpc>
                <a:spcPct val="135000"/>
              </a:lnSpc>
              <a:defRPr/>
            </a:pPr>
            <a:r>
              <a:rPr lang="ko-KR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의학적 수준으로 </a:t>
            </a:r>
            <a:r>
              <a:rPr lang="ko-KR" alt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통증</a:t>
            </a:r>
            <a:r>
              <a:rPr lang="ko-KR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을</a:t>
            </a:r>
            <a:r>
              <a:rPr lang="ko-KR" alt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 치료</a:t>
            </a:r>
            <a:r>
              <a:rPr lang="ko-KR" alt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하며</a:t>
            </a:r>
          </a:p>
          <a:p>
            <a:pPr algn="ctr">
              <a:lnSpc>
                <a:spcPct val="135000"/>
              </a:lnSpc>
              <a:defRPr/>
            </a:pPr>
            <a:r>
              <a:rPr lang="ko-KR" alt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지속적으로 관리하는 것</a:t>
            </a:r>
            <a:endParaRPr lang="en-US" altLang="ko-KR" sz="32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428596" y="4143380"/>
            <a:ext cx="8358246" cy="185738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4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최</a:t>
            </a:r>
            <a:r>
              <a:rPr lang="ko-KR" altLang="en-US" sz="4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종 </a:t>
            </a:r>
            <a:r>
              <a:rPr lang="ko-KR" altLang="en-US" sz="4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목적은 </a:t>
            </a:r>
            <a:r>
              <a:rPr lang="ko-KR" altLang="en-US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염증 제거</a:t>
            </a:r>
            <a:r>
              <a:rPr lang="en-US" altLang="ko-KR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!</a:t>
            </a:r>
            <a:endParaRPr lang="en-US" altLang="ko-KR" sz="4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500034" y="357166"/>
            <a:ext cx="8001056" cy="857256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의학적 개념의 퇴행성 관절염 치료 </a:t>
            </a:r>
            <a:endParaRPr lang="ko-KR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1" animBg="1"/>
      <p:bldP spid="8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928662" y="285728"/>
            <a:ext cx="6929486" cy="928694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그랜드</a:t>
            </a: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 피부과 시술 장면</a:t>
            </a:r>
            <a:endParaRPr lang="ko-KR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500034" y="4643446"/>
            <a:ext cx="8215370" cy="185738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endParaRPr lang="en-US" altLang="ko-KR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endParaRPr lang="en-US" altLang="ko-KR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4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저출력레이저는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피부의 대사를 촉진하고 혈액순환을 증가시켜 피부재생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통증 완화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항염증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효과가 있습니다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.</a:t>
            </a:r>
          </a:p>
          <a:p>
            <a:pPr algn="ctr" eaLnBrk="0" latinLnBrk="0" hangingPunct="0">
              <a:lnSpc>
                <a:spcPct val="150000"/>
              </a:lnSpc>
              <a:defRPr/>
            </a:pPr>
            <a:r>
              <a:rPr lang="en-US" altLang="ko-K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                                                     </a:t>
            </a:r>
            <a:r>
              <a:rPr lang="en-US" altLang="ko-K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&lt;</a:t>
            </a:r>
            <a:r>
              <a:rPr lang="ko-KR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그랜드</a:t>
            </a:r>
            <a:r>
              <a:rPr lang="ko-KR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피부과 </a:t>
            </a:r>
            <a:r>
              <a:rPr lang="en-US" altLang="ko-K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&gt;</a:t>
            </a:r>
            <a:endParaRPr lang="en-US" altLang="ko-KR" sz="24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endParaRPr lang="en-US" altLang="ko-KR" sz="20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endParaRPr lang="ko-KR" altLang="en-US" sz="20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4241556" cy="3000379"/>
          </a:xfrm>
          <a:prstGeom prst="rect">
            <a:avLst/>
          </a:prstGeom>
          <a:noFill/>
          <a:ln w="12700" algn="ctr">
            <a:solidFill>
              <a:srgbClr val="7030A0"/>
            </a:solidFill>
            <a:miter lim="800000"/>
            <a:headEnd/>
            <a:tailEnd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</p:pic>
      <p:pic>
        <p:nvPicPr>
          <p:cNvPr id="11" name="Picture 4" descr="C:\Documents and Settings\Administrator\My Documents\My Pictures\저출력레이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357298"/>
            <a:ext cx="3457011" cy="3071815"/>
          </a:xfrm>
          <a:prstGeom prst="rect">
            <a:avLst/>
          </a:prstGeom>
          <a:noFill/>
          <a:ln w="12700">
            <a:solidFill>
              <a:srgbClr val="7030A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1285852" y="142852"/>
            <a:ext cx="6929486" cy="928694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레이저</a:t>
            </a:r>
            <a:r>
              <a:rPr lang="en-US" altLang="ko-KR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402 </a:t>
            </a: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피부관리 방법</a:t>
            </a:r>
            <a:endParaRPr lang="ko-KR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9" name="Picture 3" descr="C:\Documents and Settings\Administrator\My Documents\My Pictures\2010101115418068966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736"/>
            <a:ext cx="1643074" cy="1267206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11" name="Picture 9" descr="불빛전면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496"/>
            <a:ext cx="1643074" cy="120492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12" name="Picture 4" descr="C:\Documents and Settings\Administrator\My Documents\선진서류\레이저402\6)영상및이미지\참고이미지\피부단면도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214818"/>
            <a:ext cx="1621382" cy="1214446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14" name="모서리가 둥근 직사각형 13"/>
          <p:cNvSpPr/>
          <p:nvPr/>
        </p:nvSpPr>
        <p:spPr>
          <a:xfrm>
            <a:off x="2571736" y="1643050"/>
            <a:ext cx="5357850" cy="714380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깨끗이 세면하기</a:t>
            </a:r>
            <a:endParaRPr lang="ko-KR" altLang="en-US" sz="28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2571736" y="4286256"/>
            <a:ext cx="5357850" cy="78581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8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진피층에</a:t>
            </a:r>
            <a:r>
              <a:rPr lang="ko-KR" altLang="en-US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저출력</a:t>
            </a:r>
            <a:r>
              <a:rPr lang="ko-KR" altLang="en-US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레이저 조사</a:t>
            </a:r>
            <a:endParaRPr lang="ko-KR" altLang="en-US" sz="28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571736" y="3000372"/>
            <a:ext cx="5357850" cy="78581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눈 감고 </a:t>
            </a:r>
            <a:r>
              <a:rPr lang="en-US" altLang="ko-KR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10</a:t>
            </a:r>
            <a:r>
              <a:rPr lang="ko-KR" altLang="en-US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분 조사</a:t>
            </a:r>
            <a:endParaRPr lang="ko-KR" altLang="en-US" sz="28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7" name="아래쪽 화살표 16"/>
          <p:cNvSpPr/>
          <p:nvPr/>
        </p:nvSpPr>
        <p:spPr>
          <a:xfrm>
            <a:off x="4929188" y="5143500"/>
            <a:ext cx="571500" cy="428625"/>
          </a:xfrm>
          <a:prstGeom prst="downArrow">
            <a:avLst/>
          </a:prstGeom>
          <a:solidFill>
            <a:srgbClr val="FFCC66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1500166" y="5786454"/>
            <a:ext cx="7358114" cy="78581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8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테라피</a:t>
            </a:r>
            <a:r>
              <a:rPr lang="ko-KR" altLang="en-US" sz="28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레이저 시술을 가정에서 손쉽게</a:t>
            </a:r>
            <a:endParaRPr lang="ko-KR" altLang="en-US" sz="28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 descr="F:\구글 김희애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42852"/>
            <a:ext cx="4786346" cy="63562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928662" y="285728"/>
            <a:ext cx="6929486" cy="928694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탈모의 근본적인 원인과 치료 방법</a:t>
            </a:r>
            <a:endParaRPr lang="ko-KR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285720" y="1428736"/>
            <a:ext cx="4143404" cy="228601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탈모의 원인</a:t>
            </a:r>
            <a:endParaRPr lang="en-US" altLang="ko-KR" sz="11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모낭 주변의 </a:t>
            </a:r>
            <a:r>
              <a:rPr lang="ko-KR" altLang="en-US" sz="24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모세혈관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기능 저하로 두피근육이 약화 되어 모낭이 이탈한다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24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4643438" y="1428736"/>
            <a:ext cx="4357718" cy="221457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endParaRPr lang="en-US" altLang="ko-KR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저출력</a:t>
            </a:r>
            <a:r>
              <a:rPr lang="ko-KR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레이저의 탈모 치료 </a:t>
            </a:r>
            <a:endParaRPr lang="en-US" altLang="ko-KR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두피의 </a:t>
            </a:r>
            <a:r>
              <a:rPr lang="ko-KR" altLang="en-US" sz="24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모세혈관</a:t>
            </a: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이 회복되고  세포의 증가로 두피 근육이 강화되어 탈모가 치료 된다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en-US" altLang="ko-KR" sz="20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endParaRPr lang="ko-KR" altLang="en-US" sz="20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285720" y="3857628"/>
            <a:ext cx="4071966" cy="2857520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탈모치료기 허가 제품</a:t>
            </a:r>
            <a:endParaRPr lang="en-US" altLang="ko-KR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박명수의 헤어 빔 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4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오아제</a:t>
            </a:r>
            <a:r>
              <a:rPr lang="en-US" altLang="ko-KR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en-US" altLang="ko-KR" sz="20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endParaRPr lang="en-US" altLang="ko-KR" sz="20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endParaRPr lang="en-US" altLang="ko-KR" sz="20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endParaRPr lang="ko-KR" altLang="en-US" sz="20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4786314" y="3857628"/>
            <a:ext cx="4071966" cy="2786082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endParaRPr lang="en-US" altLang="ko-KR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eaLnBrk="0" latinLnBrk="0" hangingPunct="0">
              <a:lnSpc>
                <a:spcPct val="150000"/>
              </a:lnSpc>
              <a:defRPr/>
            </a:pPr>
            <a:endParaRPr lang="en-US" altLang="ko-KR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eaLnBrk="0" latinLnBrk="0" hangingPunct="0">
              <a:lnSpc>
                <a:spcPct val="150000"/>
              </a:lnSpc>
              <a:defRPr/>
            </a:pPr>
            <a:r>
              <a:rPr lang="ko-KR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eaLnBrk="0" latinLnBrk="0" hangingPunct="0">
              <a:lnSpc>
                <a:spcPct val="150000"/>
              </a:lnSpc>
              <a:buFont typeface="Arial" charset="0"/>
              <a:buChar char="•"/>
              <a:defRPr/>
            </a:pP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탈모 치료 임상시험 통과</a:t>
            </a:r>
            <a:endParaRPr lang="en-US" altLang="ko-KR" sz="24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eaLnBrk="0" latinLnBrk="0" hangingPunct="0">
              <a:lnSpc>
                <a:spcPct val="150000"/>
              </a:lnSpc>
              <a:buFont typeface="Arial" charset="0"/>
              <a:buChar char="•"/>
              <a:defRPr/>
            </a:pPr>
            <a:r>
              <a:rPr lang="ko-KR" altLang="en-US" sz="24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탈모 치료기 허가 획득 </a:t>
            </a:r>
            <a:endParaRPr lang="en-US" altLang="ko-KR" sz="24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eaLnBrk="0" latinLnBrk="0" hangingPunct="0">
              <a:lnSpc>
                <a:spcPct val="150000"/>
              </a:lnSpc>
              <a:buFont typeface="Arial" charset="0"/>
              <a:buChar char="•"/>
              <a:defRPr/>
            </a:pPr>
            <a:r>
              <a:rPr lang="ko-KR" altLang="en-US" sz="24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저출력</a:t>
            </a:r>
            <a:r>
              <a:rPr lang="ko-KR" altLang="en-US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레이저 </a:t>
            </a:r>
            <a:r>
              <a:rPr lang="en-US" altLang="ko-KR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69</a:t>
            </a:r>
            <a:r>
              <a:rPr lang="ko-KR" alt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개 </a:t>
            </a:r>
            <a:r>
              <a:rPr lang="ko-KR" altLang="en-US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사용</a:t>
            </a:r>
            <a:endParaRPr lang="en-US" altLang="ko-KR" sz="24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eaLnBrk="0" latinLnBrk="0" hangingPunct="0">
              <a:lnSpc>
                <a:spcPct val="150000"/>
              </a:lnSpc>
              <a:buFont typeface="Arial" charset="0"/>
              <a:buChar char="•"/>
              <a:defRPr/>
            </a:pPr>
            <a:r>
              <a:rPr lang="ko-KR" alt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가격</a:t>
            </a:r>
            <a:r>
              <a:rPr lang="en-US" altLang="ko-KR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: 1,430,000</a:t>
            </a:r>
            <a:r>
              <a:rPr lang="ko-KR" alt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원</a:t>
            </a:r>
            <a:endParaRPr lang="en-US" altLang="ko-KR" sz="2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eaLnBrk="0" latinLnBrk="0" hangingPunct="0">
              <a:lnSpc>
                <a:spcPct val="150000"/>
              </a:lnSpc>
              <a:buFont typeface="Arial" charset="0"/>
              <a:buChar char="•"/>
              <a:defRPr/>
            </a:pPr>
            <a:endParaRPr lang="en-US" altLang="ko-KR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endParaRPr lang="en-US" altLang="ko-KR" sz="24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endParaRPr lang="en-US" altLang="ko-KR" sz="20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0" latinLnBrk="0" hangingPunct="0">
              <a:lnSpc>
                <a:spcPct val="150000"/>
              </a:lnSpc>
              <a:defRPr/>
            </a:pPr>
            <a:endParaRPr lang="ko-KR" altLang="en-US" sz="20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9" name="Picture 4" descr="http://geosungmall.com/shop/shop_image/g98086_13153603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5143512"/>
            <a:ext cx="1428760" cy="142876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10" grpId="0" animBg="1"/>
      <p:bldP spid="13" grpId="0" animBg="1"/>
      <p:bldP spid="7" grpId="0" animBg="1"/>
      <p:bldP spid="8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1285852" y="142852"/>
            <a:ext cx="6929486" cy="928694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레이저</a:t>
            </a:r>
            <a:r>
              <a:rPr lang="en-US" altLang="ko-KR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402 </a:t>
            </a:r>
            <a:r>
              <a:rPr lang="ko-KR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탈모 치료 방법</a:t>
            </a:r>
            <a:endParaRPr lang="ko-KR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2285984" y="1357298"/>
            <a:ext cx="6572296" cy="78581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머리 위에 올려 놓는다</a:t>
            </a:r>
            <a:endParaRPr lang="ko-KR" altLang="en-US" sz="32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2285984" y="3429000"/>
            <a:ext cx="6715172" cy="1643074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indent="-274320" algn="ctr" fontAlgn="auto">
              <a:spcBef>
                <a:spcPct val="20000"/>
              </a:spcBef>
              <a:spcAft>
                <a:spcPts val="0"/>
              </a:spcAft>
              <a:buSzPct val="95000"/>
              <a:buFont typeface="Wingdings 2"/>
              <a:buNone/>
              <a:defRPr/>
            </a:pPr>
            <a:r>
              <a:rPr lang="ko-KR" altLang="en-US" sz="32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저출력</a:t>
            </a: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2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레이저</a:t>
            </a:r>
            <a:r>
              <a:rPr lang="en-US" altLang="ko-KR" sz="32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402</a:t>
            </a:r>
            <a:r>
              <a:rPr lang="ko-KR" altLang="en-US" sz="32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개</a:t>
            </a: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가 모세혈관을 </a:t>
            </a:r>
            <a:endParaRPr lang="en-US" altLang="ko-KR" sz="3200" b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marL="274320" indent="-274320" algn="ctr" fontAlgn="auto">
              <a:spcBef>
                <a:spcPct val="20000"/>
              </a:spcBef>
              <a:spcAft>
                <a:spcPts val="0"/>
              </a:spcAft>
              <a:buSzPct val="95000"/>
              <a:buFont typeface="Wingdings 2"/>
              <a:buNone/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회복시켜 </a:t>
            </a:r>
            <a:r>
              <a:rPr lang="ko-KR" altLang="en-US" sz="32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탈모를 치료</a:t>
            </a: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한다 </a:t>
            </a:r>
            <a:endParaRPr lang="en-US" altLang="ko-KR" sz="32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285984" y="2428868"/>
            <a:ext cx="6643734" cy="78581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50000"/>
              </a:lnSpc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동작과 </a:t>
            </a:r>
            <a:r>
              <a:rPr lang="en-US" altLang="ko-KR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30</a:t>
            </a: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분 타이머를 누른다</a:t>
            </a:r>
            <a:r>
              <a:rPr lang="en-US" altLang="ko-KR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32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642910" y="5286388"/>
            <a:ext cx="8358246" cy="1285884"/>
          </a:xfrm>
          <a:prstGeom prst="roundRect">
            <a:avLst/>
          </a:prstGeom>
          <a:solidFill>
            <a:srgbClr val="FF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indent="-274320" algn="ctr">
              <a:spcBef>
                <a:spcPct val="20000"/>
              </a:spcBef>
              <a:buSzPct val="95000"/>
              <a:defRPr/>
            </a:pPr>
            <a:r>
              <a:rPr lang="ko-KR" altLang="en-US" sz="3200" b="1" i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레이저</a:t>
            </a:r>
            <a:r>
              <a:rPr lang="en-US" altLang="ko-KR" sz="3200" b="1" i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402</a:t>
            </a:r>
            <a:r>
              <a:rPr lang="ko-KR" altLang="en-US" sz="3200" b="1" i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를 통해 이미 </a:t>
            </a:r>
            <a:r>
              <a:rPr lang="en-US" altLang="ko-KR" sz="3200" b="1" i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7</a:t>
            </a:r>
            <a:r>
              <a:rPr lang="ko-KR" altLang="en-US" sz="3200" b="1" i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년</a:t>
            </a:r>
            <a:r>
              <a:rPr lang="ko-KR" altLang="en-US" sz="3200" b="1" i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동안 </a:t>
            </a:r>
            <a:endParaRPr lang="en-US" altLang="ko-KR" sz="3200" b="1" i="1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marL="274320" indent="-274320" algn="ctr">
              <a:spcBef>
                <a:spcPct val="20000"/>
              </a:spcBef>
              <a:buSzPct val="95000"/>
              <a:defRPr/>
            </a:pPr>
            <a:r>
              <a:rPr lang="ko-KR" altLang="en-US" sz="3200" b="1" i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수많은 </a:t>
            </a:r>
            <a:r>
              <a:rPr lang="ko-KR" altLang="en-US" sz="3200" b="1" i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탈모 환자가 치료</a:t>
            </a:r>
            <a:r>
              <a:rPr lang="ko-KR" altLang="en-US" sz="3200" b="1" i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되었다</a:t>
            </a:r>
            <a:r>
              <a:rPr lang="en-US" altLang="ko-KR" sz="3200" b="1" i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en-US" altLang="ko-KR" sz="3200" b="1" i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026" name="Picture 2" descr="C:\Documents and Settings\Administrator\My Documents\My Pictures\탈모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214423"/>
            <a:ext cx="1071570" cy="1106704"/>
          </a:xfrm>
          <a:prstGeom prst="rect">
            <a:avLst/>
          </a:prstGeom>
          <a:noFill/>
          <a:ln w="12700">
            <a:solidFill>
              <a:srgbClr val="7030A0"/>
            </a:solidFill>
          </a:ln>
        </p:spPr>
      </p:pic>
      <p:pic>
        <p:nvPicPr>
          <p:cNvPr id="1027" name="Picture 3" descr="C:\Documents and Settings\Administrator\My Documents\선진서류\레이저402\6)영상및이미지\레이저402VIP사진\VIP조절기\VIP자료용\VIP30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428868"/>
            <a:ext cx="1145678" cy="857256"/>
          </a:xfrm>
          <a:prstGeom prst="rect">
            <a:avLst/>
          </a:prstGeom>
          <a:noFill/>
          <a:ln w="12700">
            <a:solidFill>
              <a:srgbClr val="7030A0"/>
            </a:solidFill>
          </a:ln>
        </p:spPr>
      </p:pic>
      <p:pic>
        <p:nvPicPr>
          <p:cNvPr id="1028" name="Picture 4" descr="C:\Documents and Settings\Administrator\My Documents\선진서류\레이저402\6)영상및이미지\레이저1513사진\IMG_93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1" y="3429000"/>
            <a:ext cx="1257930" cy="1571636"/>
          </a:xfrm>
          <a:prstGeom prst="rect">
            <a:avLst/>
          </a:prstGeom>
          <a:noFill/>
          <a:ln w="12700">
            <a:solidFill>
              <a:srgbClr val="7030A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5" grpId="0" animBg="1"/>
      <p:bldP spid="16" grpId="0" animBg="1"/>
      <p:bldP spid="18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357158" y="1714488"/>
            <a:ext cx="8501122" cy="78581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골절 수술 하신 분 </a:t>
            </a:r>
            <a:endParaRPr lang="en-US" altLang="ko-KR" sz="32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357158" y="2786058"/>
            <a:ext cx="8429684" cy="78581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인공 관절</a:t>
            </a:r>
            <a:r>
              <a:rPr lang="en-US" altLang="ko-KR" sz="32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32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척추 관련 수술 하신 분</a:t>
            </a:r>
            <a:endParaRPr lang="en-US" altLang="ko-KR" sz="3200" b="1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357158" y="3929066"/>
            <a:ext cx="8358246" cy="85725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제왕절개 수술 및 일반외과 수술 하신 분</a:t>
            </a:r>
            <a:endParaRPr lang="en-US" altLang="ko-KR" sz="32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357158" y="5143512"/>
            <a:ext cx="8358246" cy="928694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류마티스</a:t>
            </a: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관련 </a:t>
            </a:r>
            <a:r>
              <a:rPr lang="ko-KR" altLang="en-US" sz="32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질환자</a:t>
            </a:r>
            <a:endParaRPr lang="en-US" altLang="ko-KR" sz="32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857224" y="357166"/>
            <a:ext cx="7643866" cy="928694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수술 환자를 위한 레이저</a:t>
            </a:r>
            <a:r>
              <a:rPr lang="en-US" altLang="ko-K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402</a:t>
            </a:r>
            <a:endParaRPr lang="ko-KR" alt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357158" y="1500174"/>
            <a:ext cx="8501122" cy="78581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b="1" i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눈으로 직접 보지 마세요</a:t>
            </a:r>
            <a:r>
              <a:rPr lang="en-US" altLang="ko-KR" sz="3200" b="1" i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!</a:t>
            </a:r>
            <a:r>
              <a:rPr lang="ko-KR" altLang="en-US" sz="3200" b="1" i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3200" b="1" i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357158" y="2500306"/>
            <a:ext cx="8429684" cy="78581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임산부는 출산 후에</a:t>
            </a:r>
            <a:r>
              <a:rPr lang="en-US" altLang="ko-KR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암환자는 상담 후 사용</a:t>
            </a:r>
            <a:endParaRPr lang="en-US" altLang="ko-KR" sz="32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357158" y="3500438"/>
            <a:ext cx="8358246" cy="85725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심장 박동기 착용자는 상담 후 사용</a:t>
            </a:r>
            <a:endParaRPr lang="en-US" altLang="ko-KR" sz="32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357158" y="4500570"/>
            <a:ext cx="8358246" cy="928694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본체에 땀이 들어 가지 않도록 주의 하세요</a:t>
            </a:r>
            <a:endParaRPr lang="en-US" altLang="ko-KR" sz="32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785918" y="285728"/>
            <a:ext cx="5715040" cy="928694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6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주 의 사 항</a:t>
            </a:r>
            <a:endParaRPr lang="ko-KR" altLang="en-US" sz="3600" b="1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428596" y="5572140"/>
            <a:ext cx="8358246" cy="928694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명현 반응 시 사용 중단 후 시간 점차 증가</a:t>
            </a:r>
            <a:endParaRPr lang="en-US" altLang="ko-KR" sz="32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357158" y="1500174"/>
            <a:ext cx="8501122" cy="78581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b="1" i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관절염 치료기 특허 및 </a:t>
            </a:r>
            <a:r>
              <a:rPr lang="ko-KR" altLang="en-US" sz="3200" b="1" i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식약청</a:t>
            </a:r>
            <a:r>
              <a:rPr lang="ko-KR" altLang="en-US" sz="3200" b="1" i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허가 획득 </a:t>
            </a:r>
            <a:endParaRPr lang="en-US" altLang="ko-KR" sz="3200" b="1" i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357158" y="2500306"/>
            <a:ext cx="8429684" cy="785818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최고 </a:t>
            </a:r>
            <a:r>
              <a:rPr lang="en-US" altLang="ko-KR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96% </a:t>
            </a: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관절염 치료 입증</a:t>
            </a:r>
            <a:endParaRPr lang="en-US" altLang="ko-KR" sz="32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357158" y="3500438"/>
            <a:ext cx="8358246" cy="85725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누구나 쉽게 사용할 수 있는 편리함</a:t>
            </a:r>
            <a:endParaRPr lang="en-US" altLang="ko-KR" sz="32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357158" y="4500570"/>
            <a:ext cx="8358246" cy="928694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en-US" altLang="ko-KR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402</a:t>
            </a: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개의 레이저로 다양한 치료에 응용 </a:t>
            </a:r>
            <a:endParaRPr lang="en-US" altLang="ko-KR" sz="32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643042" y="357166"/>
            <a:ext cx="5857916" cy="928694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레이저</a:t>
            </a:r>
            <a:r>
              <a:rPr lang="en-US" altLang="ko-K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402 </a:t>
            </a: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특징</a:t>
            </a:r>
            <a:endParaRPr lang="ko-KR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428596" y="5572140"/>
            <a:ext cx="8358246" cy="928694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의료수가 </a:t>
            </a:r>
            <a:r>
              <a:rPr lang="en-US" altLang="ko-KR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4,190</a:t>
            </a:r>
            <a:r>
              <a:rPr lang="ko-KR" altLang="en-US" sz="32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원 적용되는 첨단 의료장비 </a:t>
            </a:r>
            <a:endParaRPr lang="en-US" altLang="ko-KR" sz="3200" b="1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 descr="C:\Documents and Settings\Administrator\My Documents\선진서류\레이저402\1)광고관련\광고심의\광고심의\심의필완료광고\레이저402vip신문제출완성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3"/>
            <a:ext cx="8844567" cy="65008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C:\Documents and Settings\Administrator\My Documents\My Pictures\CAM016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14290"/>
            <a:ext cx="4857784" cy="6477046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285720" y="1428736"/>
            <a:ext cx="8215370" cy="85725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35000"/>
              </a:lnSpc>
              <a:defRPr/>
            </a:pP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고양이</a:t>
            </a:r>
            <a:r>
              <a:rPr lang="en-US" altLang="ko-K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지네</a:t>
            </a:r>
            <a:r>
              <a:rPr lang="en-US" altLang="ko-K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말뼈</a:t>
            </a:r>
            <a:r>
              <a:rPr lang="en-US" altLang="ko-K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닭발</a:t>
            </a:r>
            <a:r>
              <a:rPr lang="en-US" altLang="ko-K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의료기 등</a:t>
            </a:r>
            <a:endParaRPr lang="ko-KR" alt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142976" y="142853"/>
            <a:ext cx="6929486" cy="107157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HY견고딕" pitchFamily="18" charset="-127"/>
                <a:ea typeface="HY견고딕" pitchFamily="18" charset="-127"/>
                <a:cs typeface="+mj-cs"/>
              </a:rPr>
              <a:t/>
            </a:r>
            <a:br>
              <a:rPr kumimoji="0" lang="en-US" altLang="ko-K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HY견고딕" pitchFamily="18" charset="-127"/>
                <a:ea typeface="HY견고딕" pitchFamily="18" charset="-127"/>
                <a:cs typeface="+mj-cs"/>
              </a:rPr>
            </a:br>
            <a:r>
              <a:rPr kumimoji="0" lang="en-US" altLang="ko-K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HY견고딕" pitchFamily="18" charset="-127"/>
                <a:ea typeface="HY견고딕" pitchFamily="18" charset="-127"/>
                <a:cs typeface="+mj-cs"/>
              </a:rPr>
              <a:t/>
            </a:r>
            <a:br>
              <a:rPr kumimoji="0" lang="en-US" altLang="ko-K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HY견고딕" pitchFamily="18" charset="-127"/>
                <a:ea typeface="HY견고딕" pitchFamily="18" charset="-127"/>
                <a:cs typeface="+mj-cs"/>
              </a:rPr>
            </a:br>
            <a:endParaRPr kumimoji="0" lang="ko-KR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HY견고딕" pitchFamily="18" charset="-127"/>
              <a:ea typeface="HY견고딕" pitchFamily="18" charset="-127"/>
              <a:cs typeface="+mj-cs"/>
            </a:endParaRPr>
          </a:p>
        </p:txBody>
      </p:sp>
      <p:sp>
        <p:nvSpPr>
          <p:cNvPr id="7" name="AutoShape 9"/>
          <p:cNvSpPr>
            <a:spLocks noChangeArrowheads="1"/>
          </p:cNvSpPr>
          <p:nvPr/>
        </p:nvSpPr>
        <p:spPr bwMode="gray">
          <a:xfrm>
            <a:off x="428596" y="2428868"/>
            <a:ext cx="8072494" cy="735747"/>
          </a:xfrm>
          <a:prstGeom prst="roundRect">
            <a:avLst>
              <a:gd name="adj" fmla="val 50000"/>
            </a:avLst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381000" indent="-381000" eaLnBrk="0" latinLnBrk="0" hangingPunct="0">
              <a:defRPr/>
            </a:pPr>
            <a:r>
              <a:rPr kumimoji="0" lang="ko-KR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▶</a:t>
            </a:r>
            <a:r>
              <a:rPr kumimoji="0" lang="ko-KR" altLang="en-US" sz="2800" b="1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검증되지 않은</a:t>
            </a:r>
            <a:r>
              <a:rPr kumimoji="0" lang="ko-KR" altLang="en-US" sz="2800" b="1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0" lang="ko-KR" altLang="en-US" sz="2800" b="1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방법</a:t>
            </a:r>
            <a:r>
              <a:rPr kumimoji="0" lang="ko-KR" altLang="en-US" sz="2800" b="1" dirty="0">
                <a:latin typeface="HY견고딕" pitchFamily="18" charset="-127"/>
                <a:ea typeface="HY견고딕" pitchFamily="18" charset="-127"/>
              </a:rPr>
              <a:t>으로 병을 키우고 있다</a:t>
            </a:r>
            <a:r>
              <a:rPr kumimoji="0" lang="en-US" altLang="ko-KR" sz="2800" b="1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428596" y="3643314"/>
            <a:ext cx="8143932" cy="85725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35000"/>
              </a:lnSpc>
              <a:defRPr/>
            </a:pPr>
            <a:r>
              <a:rPr lang="ko-KR" altLang="en-US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비스테로이드</a:t>
            </a:r>
            <a:r>
              <a:rPr lang="ko-KR" alt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성</a:t>
            </a:r>
            <a:r>
              <a:rPr lang="ko-KR" alt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소염제 </a:t>
            </a:r>
            <a:r>
              <a:rPr lang="en-US" altLang="ko-K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관절염 약</a:t>
            </a:r>
            <a:r>
              <a:rPr lang="en-US" altLang="ko-K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gray">
          <a:xfrm>
            <a:off x="357158" y="4786322"/>
            <a:ext cx="8358246" cy="735747"/>
          </a:xfrm>
          <a:prstGeom prst="roundRect">
            <a:avLst>
              <a:gd name="adj" fmla="val 50000"/>
            </a:avLst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381000" indent="-381000" eaLnBrk="0" latinLnBrk="0" hangingPunct="0">
              <a:defRPr/>
            </a:pPr>
            <a:r>
              <a:rPr kumimoji="0" lang="ko-KR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▶</a:t>
            </a:r>
            <a:r>
              <a:rPr kumimoji="0" lang="ko-KR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위궤양</a:t>
            </a:r>
            <a:r>
              <a:rPr kumimoji="0" lang="en-US" altLang="ko-KR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0" lang="ko-KR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위출혈</a:t>
            </a:r>
            <a:r>
              <a:rPr kumimoji="0" lang="en-US" altLang="ko-KR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0" lang="ko-KR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간 손상 등 </a:t>
            </a:r>
            <a:r>
              <a:rPr kumimoji="0"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부작용 사례 심각</a:t>
            </a:r>
          </a:p>
        </p:txBody>
      </p:sp>
      <p:sp>
        <p:nvSpPr>
          <p:cNvPr id="11" name="모서리가 둥근 직사각형 10"/>
          <p:cNvSpPr/>
          <p:nvPr/>
        </p:nvSpPr>
        <p:spPr>
          <a:xfrm>
            <a:off x="1142976" y="357166"/>
            <a:ext cx="6572296" cy="857256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관절염의 치료를 위한 노력</a:t>
            </a:r>
            <a:endParaRPr lang="ko-KR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10" grpId="0"/>
      <p:bldP spid="11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tor\My Documents\선진서류\레이저402\6)영상및이미지\레이저1513사진\IMG_93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230600" y="-10439400"/>
            <a:ext cx="3883152" cy="2588768"/>
          </a:xfrm>
          <a:prstGeom prst="rect">
            <a:avLst/>
          </a:prstGeom>
          <a:noFill/>
        </p:spPr>
      </p:pic>
      <p:pic>
        <p:nvPicPr>
          <p:cNvPr id="6" name="Picture 2" descr="C:\Documents and Settings\Administrator\My Documents\선진서류\레이저402\6)영상및이미지\레이저1513사진\IMG_93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모서리가 둥근 직사각형 6"/>
          <p:cNvSpPr/>
          <p:nvPr/>
        </p:nvSpPr>
        <p:spPr>
          <a:xfrm>
            <a:off x="357158" y="571480"/>
            <a:ext cx="8572560" cy="5500726"/>
          </a:xfrm>
          <a:prstGeom prst="roundRect">
            <a:avLst/>
          </a:prstGeom>
          <a:solidFill>
            <a:srgbClr val="FFFFCC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5000"/>
              </a:lnSpc>
              <a:defRPr/>
            </a:pPr>
            <a:r>
              <a:rPr lang="ko-KR" altLang="en-US" sz="40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내 이름을 경외하는 너희에게는 </a:t>
            </a:r>
          </a:p>
          <a:p>
            <a:pPr algn="ctr">
              <a:lnSpc>
                <a:spcPct val="135000"/>
              </a:lnSpc>
              <a:defRPr/>
            </a:pPr>
            <a:r>
              <a:rPr lang="ko-KR" altLang="en-US" sz="4000" b="1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공의로운</a:t>
            </a:r>
            <a:r>
              <a:rPr lang="ko-KR" altLang="en-US" sz="40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해가 떠올라서 </a:t>
            </a:r>
          </a:p>
          <a:p>
            <a:pPr algn="ctr">
              <a:lnSpc>
                <a:spcPct val="135000"/>
              </a:lnSpc>
              <a:defRPr/>
            </a:pPr>
            <a:r>
              <a:rPr lang="ko-KR" altLang="en-US" sz="40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치료하는 광선을 비추리니 </a:t>
            </a:r>
          </a:p>
          <a:p>
            <a:pPr algn="ctr">
              <a:lnSpc>
                <a:spcPct val="135000"/>
              </a:lnSpc>
              <a:defRPr/>
            </a:pPr>
            <a:r>
              <a:rPr lang="ko-KR" altLang="en-US" sz="40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너희가 나가서 외양간에서 나온 </a:t>
            </a:r>
          </a:p>
          <a:p>
            <a:pPr algn="ctr">
              <a:lnSpc>
                <a:spcPct val="135000"/>
              </a:lnSpc>
              <a:defRPr/>
            </a:pPr>
            <a:r>
              <a:rPr lang="ko-KR" altLang="en-US" sz="40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송아지 같이 뛰리라</a:t>
            </a:r>
            <a:r>
              <a:rPr lang="en-US" altLang="ko-KR" sz="40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.</a:t>
            </a:r>
          </a:p>
          <a:p>
            <a:pPr algn="ctr">
              <a:lnSpc>
                <a:spcPct val="135000"/>
              </a:lnSpc>
              <a:defRPr/>
            </a:pPr>
            <a:r>
              <a:rPr lang="ko-KR" altLang="en-US" sz="4000" b="1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말 </a:t>
            </a:r>
            <a:r>
              <a:rPr lang="en-US" altLang="ko-KR" sz="44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4:02</a:t>
            </a:r>
            <a:endParaRPr lang="ko-KR" altLang="en-US" sz="4400" b="1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357158" y="1428736"/>
            <a:ext cx="7786742" cy="85725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35000"/>
              </a:lnSpc>
              <a:defRPr/>
            </a:pP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물리 치료</a:t>
            </a:r>
            <a:endParaRPr lang="ko-KR" alt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142976" y="142853"/>
            <a:ext cx="6929486" cy="107157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HY견고딕" pitchFamily="18" charset="-127"/>
                <a:ea typeface="HY견고딕" pitchFamily="18" charset="-127"/>
                <a:cs typeface="+mj-cs"/>
              </a:rPr>
              <a:t/>
            </a:r>
            <a:br>
              <a:rPr kumimoji="0" lang="en-US" altLang="ko-K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HY견고딕" pitchFamily="18" charset="-127"/>
                <a:ea typeface="HY견고딕" pitchFamily="18" charset="-127"/>
                <a:cs typeface="+mj-cs"/>
              </a:rPr>
            </a:br>
            <a:r>
              <a:rPr kumimoji="0" lang="en-US" altLang="ko-K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HY견고딕" pitchFamily="18" charset="-127"/>
                <a:ea typeface="HY견고딕" pitchFamily="18" charset="-127"/>
                <a:cs typeface="+mj-cs"/>
              </a:rPr>
              <a:t/>
            </a:r>
            <a:br>
              <a:rPr kumimoji="0" lang="en-US" altLang="ko-K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HY견고딕" pitchFamily="18" charset="-127"/>
                <a:ea typeface="HY견고딕" pitchFamily="18" charset="-127"/>
                <a:cs typeface="+mj-cs"/>
              </a:rPr>
            </a:br>
            <a:endParaRPr kumimoji="0" lang="ko-KR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HY견고딕" pitchFamily="18" charset="-127"/>
              <a:ea typeface="HY견고딕" pitchFamily="18" charset="-127"/>
              <a:cs typeface="+mj-cs"/>
            </a:endParaRPr>
          </a:p>
        </p:txBody>
      </p:sp>
      <p:sp>
        <p:nvSpPr>
          <p:cNvPr id="9" name="AutoShape 11"/>
          <p:cNvSpPr>
            <a:spLocks noChangeArrowheads="1"/>
          </p:cNvSpPr>
          <p:nvPr/>
        </p:nvSpPr>
        <p:spPr bwMode="gray">
          <a:xfrm>
            <a:off x="214282" y="2276475"/>
            <a:ext cx="8643997" cy="735747"/>
          </a:xfrm>
          <a:prstGeom prst="roundRect">
            <a:avLst>
              <a:gd name="adj" fmla="val 50000"/>
            </a:avLst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381000" indent="-381000" eaLnBrk="0" latinLnBrk="0" hangingPunct="0">
              <a:defRPr/>
            </a:pPr>
            <a:r>
              <a:rPr kumimoji="0" lang="ko-KR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▶</a:t>
            </a:r>
            <a:r>
              <a:rPr kumimoji="0" lang="ko-KR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치료효과의 짧은 유지로 인해 </a:t>
            </a:r>
            <a:r>
              <a:rPr kumimoji="0" lang="ko-KR" altLang="en-US" sz="2800" b="1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지속적 방문 필요</a:t>
            </a: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gray">
          <a:xfrm>
            <a:off x="714348" y="4643446"/>
            <a:ext cx="8001056" cy="735747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381000" indent="-381000" eaLnBrk="0" latinLnBrk="0" hangingPunct="0">
              <a:defRPr/>
            </a:pPr>
            <a:r>
              <a:rPr kumimoji="0" lang="ko-KR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▶ </a:t>
            </a:r>
            <a:r>
              <a:rPr kumimoji="0" lang="ko-KR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퇴행성 관절염 환자의 최후의 선택</a:t>
            </a:r>
            <a:r>
              <a:rPr kumimoji="0"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</a:p>
        </p:txBody>
      </p:sp>
      <p:sp>
        <p:nvSpPr>
          <p:cNvPr id="12" name="AutoShape 6"/>
          <p:cNvSpPr>
            <a:spLocks noChangeArrowheads="1"/>
          </p:cNvSpPr>
          <p:nvPr/>
        </p:nvSpPr>
        <p:spPr bwMode="gray">
          <a:xfrm>
            <a:off x="714348" y="5500702"/>
            <a:ext cx="8001056" cy="735747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381000" indent="-381000" eaLnBrk="0" latinLnBrk="0" hangingPunct="0">
              <a:defRPr/>
            </a:pPr>
            <a:r>
              <a:rPr kumimoji="0" lang="ko-KR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▶ </a:t>
            </a:r>
            <a:r>
              <a:rPr kumimoji="0" lang="ko-KR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전체 진료 환자의 </a:t>
            </a:r>
            <a:r>
              <a:rPr kumimoji="0" lang="en-US" altLang="ko-KR" sz="2800" b="1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10%</a:t>
            </a:r>
            <a:r>
              <a:rPr kumimoji="0" lang="en-US" altLang="ko-KR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0" lang="ko-KR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정도가 수술 대상자 </a:t>
            </a:r>
          </a:p>
        </p:txBody>
      </p:sp>
      <p:sp>
        <p:nvSpPr>
          <p:cNvPr id="15" name="모서리가 둥근 직사각형 14"/>
          <p:cNvSpPr/>
          <p:nvPr/>
        </p:nvSpPr>
        <p:spPr>
          <a:xfrm>
            <a:off x="428596" y="3429000"/>
            <a:ext cx="7786742" cy="857256"/>
          </a:xfrm>
          <a:prstGeom prst="roundRect">
            <a:avLst/>
          </a:prstGeom>
          <a:solidFill>
            <a:srgbClr val="CCFFCC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lnSpc>
                <a:spcPct val="135000"/>
              </a:lnSpc>
              <a:defRPr/>
            </a:pPr>
            <a:r>
              <a:rPr lang="ko-KR" alt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인공 관절 수 술</a:t>
            </a:r>
            <a:endParaRPr lang="ko-KR" alt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142976" y="357166"/>
            <a:ext cx="6572296" cy="857256"/>
          </a:xfrm>
          <a:prstGeom prst="roundRect">
            <a:avLst/>
          </a:prstGeom>
          <a:solidFill>
            <a:srgbClr val="CCFF33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>
              <a:defRPr/>
            </a:pPr>
            <a:r>
              <a:rPr lang="ko-KR" alt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rPr>
              <a:t>관절염의 치료를 위한 노력</a:t>
            </a:r>
            <a:endParaRPr lang="ko-KR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1" grpId="0" animBg="1"/>
      <p:bldP spid="12" grpId="0" animBg="1"/>
      <p:bldP spid="15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tor\바탕 화면\사본 -이춘성교수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58312" cy="6429421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1832</TotalTime>
  <Words>1419</Words>
  <Application>Microsoft Office PowerPoint</Application>
  <PresentationFormat>화면 슬라이드 쇼(4:3)</PresentationFormat>
  <Paragraphs>299</Paragraphs>
  <Slides>70</Slides>
  <Notes>0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70</vt:i4>
      </vt:variant>
    </vt:vector>
  </HeadingPairs>
  <TitlesOfParts>
    <vt:vector size="72" baseType="lpstr">
      <vt:lpstr>Office 테마</vt:lpstr>
      <vt:lpstr>Acrobat Document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  <vt:lpstr>슬라이드 40</vt:lpstr>
      <vt:lpstr>슬라이드 41</vt:lpstr>
      <vt:lpstr>슬라이드 42</vt:lpstr>
      <vt:lpstr>슬라이드 43</vt:lpstr>
      <vt:lpstr>슬라이드 44</vt:lpstr>
      <vt:lpstr>슬라이드 45</vt:lpstr>
      <vt:lpstr>슬라이드 46</vt:lpstr>
      <vt:lpstr>슬라이드 47</vt:lpstr>
      <vt:lpstr>슬라이드 48</vt:lpstr>
      <vt:lpstr>슬라이드 49</vt:lpstr>
      <vt:lpstr>슬라이드 50</vt:lpstr>
      <vt:lpstr>슬라이드 51</vt:lpstr>
      <vt:lpstr>슬라이드 52</vt:lpstr>
      <vt:lpstr>슬라이드 53</vt:lpstr>
      <vt:lpstr>슬라이드 54</vt:lpstr>
      <vt:lpstr>슬라이드 55</vt:lpstr>
      <vt:lpstr>슬라이드 56</vt:lpstr>
      <vt:lpstr>슬라이드 57</vt:lpstr>
      <vt:lpstr>슬라이드 58</vt:lpstr>
      <vt:lpstr>슬라이드 59</vt:lpstr>
      <vt:lpstr>슬라이드 60</vt:lpstr>
      <vt:lpstr>슬라이드 61</vt:lpstr>
      <vt:lpstr>슬라이드 62</vt:lpstr>
      <vt:lpstr>슬라이드 63</vt:lpstr>
      <vt:lpstr>슬라이드 64</vt:lpstr>
      <vt:lpstr>슬라이드 65</vt:lpstr>
      <vt:lpstr>슬라이드 66</vt:lpstr>
      <vt:lpstr>슬라이드 67</vt:lpstr>
      <vt:lpstr>슬라이드 68</vt:lpstr>
      <vt:lpstr>슬라이드 69</vt:lpstr>
      <vt:lpstr>슬라이드 70</vt:lpstr>
    </vt:vector>
  </TitlesOfParts>
  <Company>대한민국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라파1513</dc:title>
  <dc:creator>Korean</dc:creator>
  <cp:lastModifiedBy>선진미디텔</cp:lastModifiedBy>
  <cp:revision>195</cp:revision>
  <dcterms:created xsi:type="dcterms:W3CDTF">2012-05-18T08:42:40Z</dcterms:created>
  <dcterms:modified xsi:type="dcterms:W3CDTF">2013-05-01T07:16:01Z</dcterms:modified>
</cp:coreProperties>
</file>